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6" r:id="rId5"/>
  </p:sldMasterIdLst>
  <p:notesMasterIdLst>
    <p:notesMasterId r:id="rId28"/>
  </p:notesMasterIdLst>
  <p:sldIdLst>
    <p:sldId id="2147469714" r:id="rId6"/>
    <p:sldId id="2147469713" r:id="rId7"/>
    <p:sldId id="285" r:id="rId8"/>
    <p:sldId id="2147469585" r:id="rId9"/>
    <p:sldId id="2147469672" r:id="rId10"/>
    <p:sldId id="2147469706" r:id="rId11"/>
    <p:sldId id="2147469673" r:id="rId12"/>
    <p:sldId id="2147469712" r:id="rId13"/>
    <p:sldId id="2147469690" r:id="rId14"/>
    <p:sldId id="2147469691" r:id="rId15"/>
    <p:sldId id="2147469707" r:id="rId16"/>
    <p:sldId id="2147469711" r:id="rId17"/>
    <p:sldId id="2147469709" r:id="rId18"/>
    <p:sldId id="2147469704" r:id="rId19"/>
    <p:sldId id="2147469693" r:id="rId20"/>
    <p:sldId id="2147469705" r:id="rId21"/>
    <p:sldId id="2147469696" r:id="rId22"/>
    <p:sldId id="2147469702" r:id="rId23"/>
    <p:sldId id="2147469647" r:id="rId24"/>
    <p:sldId id="2147469697" r:id="rId25"/>
    <p:sldId id="2147469703" r:id="rId26"/>
    <p:sldId id="2147469645" r:id="rId27"/>
  </p:sldIdLst>
  <p:sldSz cx="24384000" cy="13716000"/>
  <p:notesSz cx="6858000" cy="9144000"/>
  <p:defaultTextStyle>
    <a:defPPr marL="0" marR="0" indent="0" algn="l" defTabSz="91439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399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599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798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5998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197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397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596" algn="ctr" defTabSz="24383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5A8BF75F-CD63-4AD6-B8E8-3506275376F6}">
          <p14:sldIdLst>
            <p14:sldId id="2147469714"/>
            <p14:sldId id="2147469713"/>
            <p14:sldId id="285"/>
            <p14:sldId id="2147469585"/>
            <p14:sldId id="2147469672"/>
            <p14:sldId id="2147469706"/>
            <p14:sldId id="2147469673"/>
            <p14:sldId id="2147469712"/>
            <p14:sldId id="2147469690"/>
            <p14:sldId id="2147469691"/>
            <p14:sldId id="2147469707"/>
            <p14:sldId id="2147469711"/>
            <p14:sldId id="2147469709"/>
            <p14:sldId id="2147469704"/>
            <p14:sldId id="2147469693"/>
            <p14:sldId id="2147469705"/>
            <p14:sldId id="2147469696"/>
            <p14:sldId id="2147469702"/>
            <p14:sldId id="2147469647"/>
            <p14:sldId id="2147469697"/>
            <p14:sldId id="2147469703"/>
            <p14:sldId id="21474696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819" userDrawn="1">
          <p15:clr>
            <a:srgbClr val="A4A3A4"/>
          </p15:clr>
        </p15:guide>
        <p15:guide id="2" pos="5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6F7A65-E3CA-0BB3-64CB-08F721E60F78}" name="Piazzi, Saverio (Bip Group)" initials="PS(G" userId="S::saverio.piazzi@bip-group.com::5af15329-a28b-4a74-b130-f95282978f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995"/>
    <a:srgbClr val="FFE884"/>
    <a:srgbClr val="C0504D"/>
    <a:srgbClr val="DA291C"/>
    <a:srgbClr val="FFF7D6"/>
    <a:srgbClr val="E5BA00"/>
    <a:srgbClr val="034B95"/>
    <a:srgbClr val="DEF2FE"/>
    <a:srgbClr val="3EA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DB0EB-B981-4294-B9E7-AA7E61234752}" v="482" dt="2023-11-09T19:45:35.2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4915" autoAdjust="0"/>
  </p:normalViewPr>
  <p:slideViewPr>
    <p:cSldViewPr snapToGrid="0">
      <p:cViewPr varScale="1">
        <p:scale>
          <a:sx n="32" d="100"/>
          <a:sy n="32" d="100"/>
        </p:scale>
        <p:origin x="1080" y="60"/>
      </p:cViewPr>
      <p:guideLst>
        <p:guide orient="horz" pos="4819"/>
        <p:guide pos="5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oglio_di_lavoro_di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oglio_di_lavoro_di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A2FF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62-4623-B118-D17CCFA337F8}"/>
              </c:ext>
            </c:extLst>
          </c:dPt>
          <c:dPt>
            <c:idx val="1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62-4623-B118-D17CCFA337F8}"/>
              </c:ext>
            </c:extLst>
          </c:dPt>
          <c:dPt>
            <c:idx val="2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62-4623-B118-D17CCFA337F8}"/>
              </c:ext>
            </c:extLst>
          </c:dPt>
          <c:dPt>
            <c:idx val="3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62-4623-B118-D17CCFA337F8}"/>
              </c:ext>
            </c:extLst>
          </c:dPt>
          <c:dPt>
            <c:idx val="4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A62-4623-B118-D17CCFA337F8}"/>
              </c:ext>
            </c:extLst>
          </c:dPt>
          <c:dPt>
            <c:idx val="5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A62-4623-B118-D17CCFA337F8}"/>
              </c:ext>
            </c:extLst>
          </c:dPt>
          <c:dPt>
            <c:idx val="6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A62-4623-B118-D17CCFA337F8}"/>
              </c:ext>
            </c:extLst>
          </c:dPt>
          <c:dPt>
            <c:idx val="7"/>
            <c:invertIfNegative val="0"/>
            <c:bubble3D val="0"/>
            <c:spPr>
              <a:solidFill>
                <a:srgbClr val="00A2F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A62-4623-B118-D17CCFA337F8}"/>
              </c:ext>
            </c:extLst>
          </c:dPt>
          <c:dLbls>
            <c:delete val="1"/>
          </c:dLbls>
          <c:cat>
            <c:numRef>
              <c:f>Foglio1!$A$2:$A$6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Foglio1!$B$2:$B$6</c:f>
              <c:numCache>
                <c:formatCode>0%</c:formatCode>
                <c:ptCount val="5"/>
                <c:pt idx="0">
                  <c:v>0.34</c:v>
                </c:pt>
                <c:pt idx="1">
                  <c:v>0.31</c:v>
                </c:pt>
                <c:pt idx="2">
                  <c:v>0.36</c:v>
                </c:pt>
                <c:pt idx="3">
                  <c:v>0.47</c:v>
                </c:pt>
                <c:pt idx="4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62-4623-B118-D17CCFA337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42583056"/>
        <c:axId val="1060492896"/>
      </c:barChart>
      <c:catAx>
        <c:axId val="114258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60492896"/>
        <c:crosses val="autoZero"/>
        <c:auto val="1"/>
        <c:lblAlgn val="ctr"/>
        <c:lblOffset val="100"/>
        <c:noMultiLvlLbl val="0"/>
      </c:catAx>
      <c:valAx>
        <c:axId val="106049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  <a:alpha val="9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258305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Severità attacchi</c:v>
                </c:pt>
              </c:strCache>
            </c:strRef>
          </c:tx>
          <c:dPt>
            <c:idx val="0"/>
            <c:bubble3D val="0"/>
            <c:spPr>
              <a:solidFill>
                <a:srgbClr val="FFD932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64-46C7-A431-C279AE6737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64-46C7-A431-C279AE673784}"/>
              </c:ext>
            </c:extLst>
          </c:dPt>
          <c:dPt>
            <c:idx val="2"/>
            <c:bubble3D val="0"/>
            <c:spPr>
              <a:solidFill>
                <a:srgbClr val="FFD932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64-46C7-A431-C279AE6737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64-46C7-A431-C279AE673784}"/>
              </c:ext>
            </c:extLst>
          </c:dPt>
          <c:cat>
            <c:strRef>
              <c:f>Foglio1!$A$2:$A$4</c:f>
              <c:strCache>
                <c:ptCount val="3"/>
                <c:pt idx="0">
                  <c:v>Grave</c:v>
                </c:pt>
                <c:pt idx="1">
                  <c:v>Critico</c:v>
                </c:pt>
                <c:pt idx="2">
                  <c:v>Medio-basso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0.46</c:v>
                </c:pt>
                <c:pt idx="1">
                  <c:v>0.37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64-46C7-A431-C279AE673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CYBER ATTACKS</a:t>
            </a:r>
          </a:p>
        </c:rich>
      </c:tx>
      <c:layout>
        <c:manualLayout>
          <c:xMode val="edge"/>
          <c:yMode val="edge"/>
          <c:x val="0.22259446140025446"/>
          <c:y val="1.8386970442583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rgbClr val="0049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D5-4AF9-B247-DAED8A0BE5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00-4067-91AD-D97184516A85}"/>
              </c:ext>
            </c:extLst>
          </c:dPt>
          <c:dPt>
            <c:idx val="2"/>
            <c:bubble3D val="0"/>
            <c:spPr>
              <a:solidFill>
                <a:srgbClr val="DEF2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D5-4AF9-B247-DAED8A0BE50C}"/>
              </c:ext>
            </c:extLst>
          </c:dPt>
          <c:dPt>
            <c:idx val="3"/>
            <c:bubble3D val="0"/>
            <c:spPr>
              <a:solidFill>
                <a:srgbClr val="3EA6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ED5-4AF9-B247-DAED8A0BE50C}"/>
              </c:ext>
            </c:extLst>
          </c:dPt>
          <c:cat>
            <c:strRef>
              <c:f>Foglio1!$A$2:$A$5</c:f>
              <c:strCache>
                <c:ptCount val="4"/>
                <c:pt idx="0">
                  <c:v>Various Cyber Attacks</c:v>
                </c:pt>
                <c:pt idx="1">
                  <c:v>Data Breach</c:v>
                </c:pt>
                <c:pt idx="2">
                  <c:v>Ransomware</c:v>
                </c:pt>
                <c:pt idx="3">
                  <c:v>DDos Attack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5-4AF9-B247-DAED8A0BE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338836087420278"/>
          <c:y val="0.18898861769313979"/>
          <c:w val="0.39661163912579722"/>
          <c:h val="0.70609707931056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499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D-4C57-A56F-3A0F58F9C9AE}"/>
              </c:ext>
            </c:extLst>
          </c:dPt>
          <c:dPt>
            <c:idx val="1"/>
            <c:bubble3D val="0"/>
            <c:spPr>
              <a:solidFill>
                <a:schemeClr val="accent1">
                  <a:lumMod val="10000"/>
                  <a:lumOff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DD-4C57-A56F-3A0F58F9C9AE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B9DD-4C57-A56F-3A0F58F9C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499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E8-4C3A-B847-6A618174E8ED}"/>
              </c:ext>
            </c:extLst>
          </c:dPt>
          <c:dPt>
            <c:idx val="1"/>
            <c:bubble3D val="0"/>
            <c:spPr>
              <a:solidFill>
                <a:schemeClr val="accent1">
                  <a:lumMod val="10000"/>
                  <a:lumOff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E8-4C3A-B847-6A618174E8ED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FCE8-4C3A-B847-6A618174E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799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399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2999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599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198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798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avio.com/report/artificial-intelligence-in-aviation-market-analysis#:~:text=The%20Artificial%20Intelligence%20(AI)%20in,43.13%25%20between%202022%20and%202027.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0214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49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793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52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95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hlinkClick r:id="rId3"/>
              </a:rPr>
              <a:t>Artificial Intelligence (AI) in Aviation Market Analysis - </a:t>
            </a:r>
            <a:r>
              <a:rPr lang="en-US" sz="2400" dirty="0" err="1">
                <a:hlinkClick r:id="rId3"/>
              </a:rPr>
              <a:t>US,China,Germany,UK,France</a:t>
            </a:r>
            <a:r>
              <a:rPr lang="en-US" sz="2400" dirty="0">
                <a:hlinkClick r:id="rId3"/>
              </a:rPr>
              <a:t> - Size and Forecast 2023-2027 (technavio.com)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37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370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125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integration of 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AI presents unique challenges in aviation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As AI becomes more prevalent, concerns arise regarding 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data breaches and AI-driven threats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Continuous vigilance and adaptability are crucial to stay ahead of these emerging risks.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778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542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084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">
            <a:extLst>
              <a:ext uri="{FF2B5EF4-FFF2-40B4-BE49-F238E27FC236}">
                <a16:creationId xmlns:a16="http://schemas.microsoft.com/office/drawing/2014/main" id="{66B1A8CE-414E-E148-9885-0A205D0B7B44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">
            <a:extLst>
              <a:ext uri="{FF2B5EF4-FFF2-40B4-BE49-F238E27FC236}">
                <a16:creationId xmlns:a16="http://schemas.microsoft.com/office/drawing/2014/main" id="{7E1F3A5E-9BFB-E24F-B47E-8074513435D7}"/>
              </a:ext>
            </a:extLst>
          </p:cNvPr>
          <p:cNvSpPr/>
          <p:nvPr userDrawn="1"/>
        </p:nvSpPr>
        <p:spPr>
          <a:xfrm rot="5400000">
            <a:off x="20977976" y="8960220"/>
            <a:ext cx="3995672" cy="2276411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</p:spPr>
        <p:txBody>
          <a:bodyPr lIns="19050" tIns="19050" rIns="19050" bIns="19050" anchor="ctr"/>
          <a:lstStyle/>
          <a:p>
            <a:pPr defTabSz="309567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it-IT" sz="1163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sz="11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">
            <a:extLst>
              <a:ext uri="{FF2B5EF4-FFF2-40B4-BE49-F238E27FC236}">
                <a16:creationId xmlns:a16="http://schemas.microsoft.com/office/drawing/2014/main" id="{8182FBC5-6290-5240-A75D-F28B5C543CEE}"/>
              </a:ext>
            </a:extLst>
          </p:cNvPr>
          <p:cNvSpPr/>
          <p:nvPr userDrawn="1"/>
        </p:nvSpPr>
        <p:spPr>
          <a:xfrm>
            <a:off x="1141002" y="1246909"/>
            <a:ext cx="21739319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">
            <a:extLst>
              <a:ext uri="{FF2B5EF4-FFF2-40B4-BE49-F238E27FC236}">
                <a16:creationId xmlns:a16="http://schemas.microsoft.com/office/drawing/2014/main" id="{D3174738-8366-CC4F-903A-F0306C348A30}"/>
              </a:ext>
            </a:extLst>
          </p:cNvPr>
          <p:cNvSpPr/>
          <p:nvPr userDrawn="1"/>
        </p:nvSpPr>
        <p:spPr>
          <a:xfrm>
            <a:off x="616187" y="3498356"/>
            <a:ext cx="5009909" cy="23373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7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egnaposto testo 15">
            <a:extLst>
              <a:ext uri="{FF2B5EF4-FFF2-40B4-BE49-F238E27FC236}">
                <a16:creationId xmlns:a16="http://schemas.microsoft.com/office/drawing/2014/main" id="{08F55B84-2BB2-C34E-8A19-918FC9A5AC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628" y="10994743"/>
            <a:ext cx="18612109" cy="867057"/>
          </a:xfrm>
        </p:spPr>
        <p:txBody>
          <a:bodyPr anchor="ctr">
            <a:noAutofit/>
          </a:bodyPr>
          <a:lstStyle>
            <a:lvl1pPr marL="0" indent="0" algn="r">
              <a:buNone/>
              <a:defRPr sz="4400"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1pPr>
          </a:lstStyle>
          <a:p>
            <a:pPr lvl="0"/>
            <a:r>
              <a:rPr lang="it-IT"/>
              <a:t>Fare clic per modificare gli stili del testo dello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80CED4D-0987-A34C-9ADD-B8F5FE47284C}"/>
              </a:ext>
            </a:extLst>
          </p:cNvPr>
          <p:cNvGrpSpPr/>
          <p:nvPr userDrawn="1"/>
        </p:nvGrpSpPr>
        <p:grpSpPr>
          <a:xfrm>
            <a:off x="820312" y="3075999"/>
            <a:ext cx="12252451" cy="5716310"/>
            <a:chOff x="2639028" y="5092700"/>
            <a:chExt cx="3588151" cy="1630391"/>
          </a:xfrm>
        </p:grpSpPr>
        <p:sp>
          <p:nvSpPr>
            <p:cNvPr id="24" name="Rettangolo">
              <a:extLst>
                <a:ext uri="{FF2B5EF4-FFF2-40B4-BE49-F238E27FC236}">
                  <a16:creationId xmlns:a16="http://schemas.microsoft.com/office/drawing/2014/main" id="{F47F04E6-0627-8F44-9542-86F095DA55E6}"/>
                </a:ext>
              </a:extLst>
            </p:cNvPr>
            <p:cNvSpPr/>
            <p:nvPr userDrawn="1"/>
          </p:nvSpPr>
          <p:spPr>
            <a:xfrm>
              <a:off x="2639028" y="5092700"/>
              <a:ext cx="3588151" cy="163039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309567">
                <a:defRPr sz="3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6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magine" descr="Immagine">
              <a:extLst>
                <a:ext uri="{FF2B5EF4-FFF2-40B4-BE49-F238E27FC236}">
                  <a16:creationId xmlns:a16="http://schemas.microsoft.com/office/drawing/2014/main" id="{D48C95F9-4DB0-0A45-8DFD-4B908D31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b="19229"/>
            <a:stretch>
              <a:fillRect/>
            </a:stretch>
          </p:blipFill>
          <p:spPr>
            <a:xfrm>
              <a:off x="2742776" y="5398432"/>
              <a:ext cx="3426955" cy="101892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7" name="Segnaposto testo 17">
            <a:extLst>
              <a:ext uri="{FF2B5EF4-FFF2-40B4-BE49-F238E27FC236}">
                <a16:creationId xmlns:a16="http://schemas.microsoft.com/office/drawing/2014/main" id="{4D40BBAA-8FF2-DB41-9F8D-07E46DFAC4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632" y="11776330"/>
            <a:ext cx="4016284" cy="97779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1pPr>
            <a:lvl2pPr marL="609607" indent="0">
              <a:buNone/>
              <a:defRPr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2pPr>
            <a:lvl3pPr marL="1219215" indent="0">
              <a:buNone/>
              <a:defRPr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3pPr>
            <a:lvl4pPr marL="1828822" indent="0">
              <a:buNone/>
              <a:defRPr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4pPr>
            <a:lvl5pPr marL="2438430" indent="0">
              <a:buNone/>
              <a:defRPr>
                <a:solidFill>
                  <a:srgbClr val="40AA35"/>
                </a:solidFill>
                <a:latin typeface="BERTHOLD AKZIDENZ GROTESK SUPER" panose="020B0900000000000000" pitchFamily="34" charset="0"/>
              </a:defRPr>
            </a:lvl5pPr>
          </a:lstStyle>
          <a:p>
            <a:pPr algn="l"/>
            <a:r>
              <a:rPr lang="it-IT" sz="3200">
                <a:solidFill>
                  <a:srgbClr val="40AA35"/>
                </a:solidFill>
              </a:rPr>
              <a:t>GG/MM/AAAA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7762E7-41D2-D941-BA8A-0B3C92EFC20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82690" y="8479127"/>
            <a:ext cx="16625454" cy="1953346"/>
          </a:xfrm>
        </p:spPr>
        <p:txBody>
          <a:bodyPr>
            <a:noAutofit/>
          </a:bodyPr>
          <a:lstStyle>
            <a:lvl1pPr marL="0" indent="0" algn="r">
              <a:buNone/>
              <a:defRPr sz="8800">
                <a:solidFill>
                  <a:srgbClr val="004995"/>
                </a:solidFill>
                <a:latin typeface="BERTHOLD AKZIDENZ GROTESK SUPER" panose="020B0900000000000000" pitchFamily="34" charset="0"/>
              </a:defRPr>
            </a:lvl1pPr>
            <a:lvl2pPr marL="609607" indent="0" algn="r">
              <a:buNone/>
              <a:defRPr sz="8800">
                <a:solidFill>
                  <a:srgbClr val="004995"/>
                </a:solidFill>
                <a:latin typeface="BERTHOLD AKZIDENZ GROTESK SUPER" panose="020B0900000000000000" pitchFamily="34" charset="0"/>
              </a:defRPr>
            </a:lvl2pPr>
            <a:lvl3pPr marL="1219215" indent="0" algn="r">
              <a:buNone/>
              <a:defRPr sz="8800">
                <a:solidFill>
                  <a:srgbClr val="004995"/>
                </a:solidFill>
                <a:latin typeface="BERTHOLD AKZIDENZ GROTESK SUPER" panose="020B0900000000000000" pitchFamily="34" charset="0"/>
              </a:defRPr>
            </a:lvl3pPr>
            <a:lvl4pPr marL="1828822" indent="0" algn="r">
              <a:buNone/>
              <a:defRPr sz="8800">
                <a:solidFill>
                  <a:srgbClr val="004995"/>
                </a:solidFill>
                <a:latin typeface="BERTHOLD AKZIDENZ GROTESK SUPER" panose="020B0900000000000000" pitchFamily="34" charset="0"/>
              </a:defRPr>
            </a:lvl4pPr>
            <a:lvl5pPr marL="2438430" indent="0" algn="r">
              <a:buNone/>
              <a:defRPr sz="8800">
                <a:solidFill>
                  <a:srgbClr val="004995"/>
                </a:solidFill>
                <a:latin typeface="BERTHOLD AKZIDENZ GROTESK SUPER" panose="020B0900000000000000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67699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472" userDrawn="1">
          <p15:clr>
            <a:srgbClr val="FBAE40"/>
          </p15:clr>
        </p15:guide>
        <p15:guide id="2" pos="35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3" y="1270002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rPr err="1"/>
              <a:t>Titolo</a:t>
            </a:r>
            <a:endParaRPr/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3" y="7060578"/>
            <a:ext cx="9779000" cy="5385425"/>
          </a:xfrm>
          <a:prstGeom prst="rect">
            <a:avLst/>
          </a:prstGeom>
        </p:spPr>
        <p:txBody>
          <a:bodyPr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  <a:lvl2pPr marL="0" indent="457206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2pPr>
            <a:lvl3pPr marL="0" indent="914411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3pPr>
            <a:lvl4pPr marL="0" indent="1371617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4pPr>
            <a:lvl5pPr marL="0" indent="1828823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5pPr>
          </a:lstStyle>
          <a:p>
            <a:r>
              <a:rPr err="1"/>
              <a:t>Sottotitolo</a:t>
            </a:r>
            <a:r>
              <a:t> </a:t>
            </a:r>
            <a:r>
              <a:rPr err="1"/>
              <a:t>diapositiva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4158" y="13080244"/>
            <a:ext cx="42319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2372962"/>
            <a:ext cx="21971000" cy="9347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</a:lstStyle>
          <a:p>
            <a:r>
              <a:rPr err="1"/>
              <a:t>Sottotitolo</a:t>
            </a:r>
            <a:r>
              <a:t> </a:t>
            </a:r>
            <a:r>
              <a:rPr err="1"/>
              <a:t>diapositiva</a:t>
            </a:r>
            <a:endParaRPr/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2372962"/>
            <a:ext cx="9779000" cy="9347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</a:lstStyle>
          <a:p>
            <a:r>
              <a:rPr err="1"/>
              <a:t>Sottotitolo</a:t>
            </a:r>
            <a:r>
              <a:t> </a:t>
            </a:r>
            <a:r>
              <a:rPr err="1"/>
              <a:t>diapositiva</a:t>
            </a:r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3" y="4248505"/>
            <a:ext cx="9779000" cy="8256631"/>
          </a:xfrm>
          <a:prstGeom prst="rect">
            <a:avLst/>
          </a:prstGeom>
        </p:spPr>
        <p:txBody>
          <a:bodyPr/>
          <a:lstStyle/>
          <a:p>
            <a:r>
              <a:t>Testo </a:t>
            </a:r>
            <a:r>
              <a:rPr err="1"/>
              <a:t>elenco</a:t>
            </a:r>
            <a:r>
              <a:t> </a:t>
            </a:r>
            <a:r>
              <a:rPr err="1"/>
              <a:t>puntato</a:t>
            </a:r>
            <a:r>
              <a:t> </a:t>
            </a:r>
            <a:r>
              <a:rPr err="1"/>
              <a:t>diapositiva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5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1"/>
            <a:ext cx="9779000" cy="1435099"/>
          </a:xfrm>
          <a:prstGeom prst="rect">
            <a:avLst/>
          </a:prstGeom>
        </p:spPr>
        <p:txBody>
          <a:bodyPr/>
          <a:lstStyle/>
          <a:p>
            <a:r>
              <a:rPr err="1"/>
              <a:t>Titolo</a:t>
            </a:r>
            <a:endParaRPr/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8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</a:lstStyle>
          <a:p>
            <a:r>
              <a:rPr err="1"/>
              <a:t>Titolo</a:t>
            </a:r>
            <a:r>
              <a:t> </a:t>
            </a:r>
            <a:r>
              <a:rPr err="1"/>
              <a:t>sezione</a:t>
            </a:r>
            <a:endParaRPr/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4158" y="13080244"/>
            <a:ext cx="423193" cy="37959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2"/>
            <a:ext cx="21971000" cy="1434948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2372962"/>
            <a:ext cx="21971000" cy="9347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</a:lstStyle>
          <a:p>
            <a:r>
              <a:rPr err="1"/>
              <a:t>Sottotitolo</a:t>
            </a:r>
            <a:r>
              <a:t> </a:t>
            </a:r>
            <a:r>
              <a:rPr err="1"/>
              <a:t>diapositiva</a:t>
            </a:r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1"/>
            <a:ext cx="21971000" cy="1435099"/>
          </a:xfrm>
          <a:prstGeom prst="rect">
            <a:avLst/>
          </a:prstGeom>
        </p:spPr>
        <p:txBody>
          <a:bodyPr/>
          <a:lstStyle/>
          <a:p>
            <a:r>
              <a:rPr err="1"/>
              <a:t>Titolo</a:t>
            </a:r>
            <a:r>
              <a:t> </a:t>
            </a:r>
            <a:r>
              <a:rPr err="1"/>
              <a:t>programma</a:t>
            </a:r>
            <a:endParaRPr/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2372962"/>
            <a:ext cx="21971000" cy="9347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</a:lstStyle>
          <a:p>
            <a:r>
              <a:rPr err="1"/>
              <a:t>Sottotitolo</a:t>
            </a:r>
            <a:r>
              <a:t> </a:t>
            </a:r>
            <a:r>
              <a:rPr err="1"/>
              <a:t>programma</a:t>
            </a:r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1" spc="-56"/>
            </a:lvl1pPr>
            <a:lvl2pPr marL="0" indent="457206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1" spc="-56"/>
            </a:lvl2pPr>
            <a:lvl3pPr marL="0" indent="914411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1" spc="-56"/>
            </a:lvl3pPr>
            <a:lvl4pPr marL="0" indent="1371617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1" spc="-56"/>
            </a:lvl4pPr>
            <a:lvl5pPr marL="0" indent="1828823" defTabSz="825512">
              <a:lnSpc>
                <a:spcPct val="100000"/>
              </a:lnSpc>
              <a:spcBef>
                <a:spcPts val="1800"/>
              </a:spcBef>
              <a:buSzTx/>
              <a:buNone/>
              <a:defRPr sz="5501" spc="-56"/>
            </a:lvl5pPr>
          </a:lstStyle>
          <a:p>
            <a:r>
              <a:rPr err="1"/>
              <a:t>Argomenti</a:t>
            </a:r>
            <a:r>
              <a:t> del </a:t>
            </a:r>
            <a:r>
              <a:rPr err="1"/>
              <a:t>programma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3" y="4920843"/>
            <a:ext cx="21971000" cy="38743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  <a:lvl2pPr marL="0" indent="457206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2pPr>
            <a:lvl3pPr marL="0" indent="914411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3pPr>
            <a:lvl4pPr marL="0" indent="1371617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4pPr>
            <a:lvl5pPr marL="0" indent="1828823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5pPr>
          </a:lstStyle>
          <a:p>
            <a:r>
              <a:rPr err="1"/>
              <a:t>Dichiarazione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3" y="1075928"/>
            <a:ext cx="21971000" cy="724158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1pPr>
            <a:lvl2pPr marL="0" indent="457206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2pPr>
            <a:lvl3pPr marL="0" indent="914411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3pPr>
            <a:lvl4pPr marL="0" indent="1371617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4pPr>
            <a:lvl5pPr marL="0" indent="1828823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1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3" y="8262180"/>
            <a:ext cx="21971000" cy="93478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/>
            </a:lvl1pPr>
          </a:lstStyle>
          <a:p>
            <a:r>
              <a:rPr err="1"/>
              <a:t>Dettagli</a:t>
            </a:r>
            <a:r>
              <a:t> </a:t>
            </a:r>
            <a:r>
              <a:rPr err="1"/>
              <a:t>informazione</a:t>
            </a:r>
            <a:endParaRPr/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4" y="10675455"/>
            <a:ext cx="2020005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5" cy="3836280"/>
          </a:xfrm>
          <a:prstGeom prst="rect">
            <a:avLst/>
          </a:prstGeom>
        </p:spPr>
        <p:txBody>
          <a:bodyPr/>
          <a:lstStyle>
            <a:lvl1pPr marL="638931" indent="-469907">
              <a:spcBef>
                <a:spcPts val="0"/>
              </a:spcBef>
              <a:buSzTx/>
              <a:buNone/>
              <a:defRPr sz="8501" spc="-171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  <a:lvl2pPr marL="638931" indent="-12701">
              <a:spcBef>
                <a:spcPts val="0"/>
              </a:spcBef>
              <a:buSzTx/>
              <a:buNone/>
              <a:defRPr sz="8501" spc="-171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2pPr>
            <a:lvl3pPr marL="638931" indent="444507">
              <a:spcBef>
                <a:spcPts val="0"/>
              </a:spcBef>
              <a:buSzTx/>
              <a:buNone/>
              <a:defRPr sz="8501" spc="-171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3pPr>
            <a:lvl4pPr marL="638931" indent="901713">
              <a:spcBef>
                <a:spcPts val="0"/>
              </a:spcBef>
              <a:buSzTx/>
              <a:buNone/>
              <a:defRPr sz="8501" spc="-171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4pPr>
            <a:lvl5pPr marL="638931" indent="1358918">
              <a:spcBef>
                <a:spcPts val="0"/>
              </a:spcBef>
              <a:buSzTx/>
              <a:buNone/>
              <a:defRPr sz="8501" spc="-171"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">
            <a:extLst>
              <a:ext uri="{FF2B5EF4-FFF2-40B4-BE49-F238E27FC236}">
                <a16:creationId xmlns:a16="http://schemas.microsoft.com/office/drawing/2014/main" id="{477CCFAD-2208-684C-BCCB-6B4801A5C387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">
            <a:extLst>
              <a:ext uri="{FF2B5EF4-FFF2-40B4-BE49-F238E27FC236}">
                <a16:creationId xmlns:a16="http://schemas.microsoft.com/office/drawing/2014/main" id="{389856AB-80EE-9449-A6B8-E1F8EE2696DE}"/>
              </a:ext>
            </a:extLst>
          </p:cNvPr>
          <p:cNvSpPr/>
          <p:nvPr userDrawn="1"/>
        </p:nvSpPr>
        <p:spPr>
          <a:xfrm>
            <a:off x="1141002" y="1246909"/>
            <a:ext cx="21739319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0DB6F13-9B70-174C-8562-2BF6DDDFF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1551" y="5274595"/>
            <a:ext cx="8140899" cy="31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297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>
            <a:spLocks noGrp="1"/>
          </p:cNvSpPr>
          <p:nvPr>
            <p:ph type="pic" sz="quarter" idx="21"/>
          </p:nvPr>
        </p:nvSpPr>
        <p:spPr>
          <a:xfrm>
            <a:off x="15760701" y="1016001"/>
            <a:ext cx="7439099" cy="59496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magine"/>
          <p:cNvSpPr>
            <a:spLocks noGrp="1"/>
          </p:cNvSpPr>
          <p:nvPr>
            <p:ph type="pic" sz="half" idx="22"/>
          </p:nvPr>
        </p:nvSpPr>
        <p:spPr>
          <a:xfrm>
            <a:off x="13500103" y="3978277"/>
            <a:ext cx="10439400" cy="121501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magine"/>
          <p:cNvSpPr>
            <a:spLocks noGrp="1"/>
          </p:cNvSpPr>
          <p:nvPr>
            <p:ph type="pic" idx="23"/>
          </p:nvPr>
        </p:nvSpPr>
        <p:spPr>
          <a:xfrm>
            <a:off x="-139701" y="495301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3FF8-229F-4B9F-B996-915B3CA3834D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C54A-46F3-4995-A2C0-EDE25E5809B4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256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One column text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2"/>
            <a:ext cx="22373714" cy="9466544"/>
          </a:xfrm>
        </p:spPr>
        <p:txBody>
          <a:bodyPr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291914" cy="48568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13" name="Segnaposto immagine 2"/>
          <p:cNvSpPr>
            <a:spLocks noGrp="1"/>
          </p:cNvSpPr>
          <p:nvPr>
            <p:ph type="pic" sz="quarter" idx="38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1923825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Two columns text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2"/>
            <a:ext cx="22294030" cy="9466544"/>
          </a:xfrm>
        </p:spPr>
        <p:txBody>
          <a:bodyPr numCol="2" spcCol="28800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9"/>
            <a:ext cx="22291914" cy="4657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6" name="Segnaposto immagine 2"/>
          <p:cNvSpPr>
            <a:spLocks noGrp="1"/>
          </p:cNvSpPr>
          <p:nvPr>
            <p:ph type="pic" sz="quarter" idx="38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3995782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+ photo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2"/>
            <a:ext cx="10813742" cy="9466544"/>
          </a:xfrm>
        </p:spPr>
        <p:txBody>
          <a:bodyPr numCol="1" spcCol="0"/>
          <a:lstStyle>
            <a:lvl1pPr marL="767980" indent="-767980"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buSzPct val="130000"/>
              <a:buFont typeface="Arial"/>
              <a:buChar char="•"/>
              <a:defRPr baseline="0"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9"/>
            <a:ext cx="22291914" cy="4657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39" hasCustomPrompt="1"/>
          </p:nvPr>
        </p:nvSpPr>
        <p:spPr>
          <a:xfrm>
            <a:off x="12410641" y="2630891"/>
            <a:ext cx="11017126" cy="946150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photo</a:t>
            </a:r>
          </a:p>
        </p:txBody>
      </p:sp>
      <p:sp>
        <p:nvSpPr>
          <p:cNvPr id="13" name="Segnaposto immagine 2"/>
          <p:cNvSpPr>
            <a:spLocks noGrp="1"/>
          </p:cNvSpPr>
          <p:nvPr>
            <p:ph type="pic" sz="quarter" idx="40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1437859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+ large photo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41" y="2629622"/>
            <a:ext cx="7090670" cy="9466544"/>
          </a:xfrm>
        </p:spPr>
        <p:txBody>
          <a:bodyPr numCol="1" spcCol="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9"/>
            <a:ext cx="22291914" cy="5255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8" name="Segnaposto immagine 8"/>
          <p:cNvSpPr>
            <a:spLocks noGrp="1"/>
          </p:cNvSpPr>
          <p:nvPr>
            <p:ph type="pic" sz="quarter" idx="39" hasCustomPrompt="1"/>
          </p:nvPr>
        </p:nvSpPr>
        <p:spPr>
          <a:xfrm>
            <a:off x="8785413" y="2630891"/>
            <a:ext cx="14642354" cy="946150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photo</a:t>
            </a:r>
          </a:p>
        </p:txBody>
      </p:sp>
      <p:sp>
        <p:nvSpPr>
          <p:cNvPr id="9" name="Segnaposto immagine 2"/>
          <p:cNvSpPr>
            <a:spLocks noGrp="1"/>
          </p:cNvSpPr>
          <p:nvPr>
            <p:ph type="pic" sz="quarter" idx="40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403260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One column photo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291914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8" name="Segnaposto immagine 8"/>
          <p:cNvSpPr>
            <a:spLocks noGrp="1"/>
          </p:cNvSpPr>
          <p:nvPr>
            <p:ph type="pic" sz="quarter" idx="39" hasCustomPrompt="1"/>
          </p:nvPr>
        </p:nvSpPr>
        <p:spPr>
          <a:xfrm>
            <a:off x="1135531" y="2630891"/>
            <a:ext cx="22292234" cy="946150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photo</a:t>
            </a:r>
          </a:p>
        </p:txBody>
      </p:sp>
      <p:sp>
        <p:nvSpPr>
          <p:cNvPr id="9" name="Segnaposto immagine 2"/>
          <p:cNvSpPr>
            <a:spLocks noGrp="1"/>
          </p:cNvSpPr>
          <p:nvPr>
            <p:ph type="pic" sz="quarter" idx="36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480864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+ chart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2"/>
            <a:ext cx="10639910" cy="9466544"/>
          </a:xfrm>
        </p:spPr>
        <p:txBody>
          <a:bodyPr numCol="1" spcCol="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291914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12630290" y="2669488"/>
            <a:ext cx="10777568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/>
          <p:cNvSpPr>
            <a:spLocks noGrp="1"/>
          </p:cNvSpPr>
          <p:nvPr>
            <p:ph type="body" sz="quarter" idx="39" hasCustomPrompt="1"/>
          </p:nvPr>
        </p:nvSpPr>
        <p:spPr>
          <a:xfrm>
            <a:off x="12630295" y="2747681"/>
            <a:ext cx="10777566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4" name="Segnaposto grafico 13"/>
          <p:cNvSpPr>
            <a:spLocks noGrp="1"/>
          </p:cNvSpPr>
          <p:nvPr>
            <p:ph type="chart" sz="quarter" idx="40" hasCustomPrompt="1"/>
          </p:nvPr>
        </p:nvSpPr>
        <p:spPr>
          <a:xfrm>
            <a:off x="12629533" y="3786840"/>
            <a:ext cx="10798234" cy="830555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5" name="Segnaposto immagine 2"/>
          <p:cNvSpPr>
            <a:spLocks noGrp="1"/>
          </p:cNvSpPr>
          <p:nvPr>
            <p:ph type="pic" sz="quarter" idx="41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2874187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Two columns charts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291914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12630290" y="2669488"/>
            <a:ext cx="10777568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/>
          <p:cNvSpPr>
            <a:spLocks noGrp="1"/>
          </p:cNvSpPr>
          <p:nvPr>
            <p:ph type="body" sz="quarter" idx="40" hasCustomPrompt="1"/>
          </p:nvPr>
        </p:nvSpPr>
        <p:spPr>
          <a:xfrm>
            <a:off x="12630295" y="2747681"/>
            <a:ext cx="10777566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cxnSp>
        <p:nvCxnSpPr>
          <p:cNvPr id="13" name="Connettore 1 12"/>
          <p:cNvCxnSpPr/>
          <p:nvPr userDrawn="1"/>
        </p:nvCxnSpPr>
        <p:spPr>
          <a:xfrm>
            <a:off x="1135528" y="2669488"/>
            <a:ext cx="10777568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0"/>
          <p:cNvSpPr>
            <a:spLocks noGrp="1"/>
          </p:cNvSpPr>
          <p:nvPr>
            <p:ph type="body" sz="quarter" idx="41" hasCustomPrompt="1"/>
          </p:nvPr>
        </p:nvSpPr>
        <p:spPr>
          <a:xfrm>
            <a:off x="1135533" y="2747681"/>
            <a:ext cx="10777566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5" name="Segnaposto grafico 13"/>
          <p:cNvSpPr>
            <a:spLocks noGrp="1"/>
          </p:cNvSpPr>
          <p:nvPr>
            <p:ph type="chart" sz="quarter" idx="42" hasCustomPrompt="1"/>
          </p:nvPr>
        </p:nvSpPr>
        <p:spPr>
          <a:xfrm>
            <a:off x="12629533" y="3786840"/>
            <a:ext cx="10798234" cy="830555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6" name="Segnaposto grafico 13"/>
          <p:cNvSpPr>
            <a:spLocks noGrp="1"/>
          </p:cNvSpPr>
          <p:nvPr>
            <p:ph type="chart" sz="quarter" idx="43" hasCustomPrompt="1"/>
          </p:nvPr>
        </p:nvSpPr>
        <p:spPr>
          <a:xfrm>
            <a:off x="1134789" y="3786840"/>
            <a:ext cx="10798234" cy="830555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7" name="Segnaposto immagine 2"/>
          <p:cNvSpPr>
            <a:spLocks noGrp="1"/>
          </p:cNvSpPr>
          <p:nvPr>
            <p:ph type="pic" sz="quarter" idx="36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953382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Two columns text + chart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5"/>
            <a:ext cx="10639910" cy="3466378"/>
          </a:xfrm>
        </p:spPr>
        <p:txBody>
          <a:bodyPr numCol="1" spcCol="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2" y="1367026"/>
            <a:ext cx="22271992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8" name="Segnaposto testo 9"/>
          <p:cNvSpPr>
            <a:spLocks noGrp="1"/>
          </p:cNvSpPr>
          <p:nvPr>
            <p:ph type="body" sz="quarter" idx="39" hasCustomPrompt="1"/>
          </p:nvPr>
        </p:nvSpPr>
        <p:spPr>
          <a:xfrm>
            <a:off x="12630275" y="2629625"/>
            <a:ext cx="10797490" cy="3466378"/>
          </a:xfrm>
        </p:spPr>
        <p:txBody>
          <a:bodyPr numCol="1" spcCol="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2650214" y="6295214"/>
            <a:ext cx="10777568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egnaposto testo 10"/>
          <p:cNvSpPr>
            <a:spLocks noGrp="1"/>
          </p:cNvSpPr>
          <p:nvPr>
            <p:ph type="body" sz="quarter" idx="41" hasCustomPrompt="1"/>
          </p:nvPr>
        </p:nvSpPr>
        <p:spPr>
          <a:xfrm>
            <a:off x="12650219" y="6373407"/>
            <a:ext cx="10777566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cxnSp>
        <p:nvCxnSpPr>
          <p:cNvPr id="14" name="Connettore 1 13"/>
          <p:cNvCxnSpPr/>
          <p:nvPr userDrawn="1"/>
        </p:nvCxnSpPr>
        <p:spPr>
          <a:xfrm>
            <a:off x="1135528" y="6295214"/>
            <a:ext cx="10777568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10"/>
          <p:cNvSpPr>
            <a:spLocks noGrp="1"/>
          </p:cNvSpPr>
          <p:nvPr>
            <p:ph type="body" sz="quarter" idx="42" hasCustomPrompt="1"/>
          </p:nvPr>
        </p:nvSpPr>
        <p:spPr>
          <a:xfrm>
            <a:off x="1135533" y="6373407"/>
            <a:ext cx="10777566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6" name="Segnaposto grafico 13"/>
          <p:cNvSpPr>
            <a:spLocks noGrp="1"/>
          </p:cNvSpPr>
          <p:nvPr>
            <p:ph type="chart" sz="quarter" idx="43" hasCustomPrompt="1"/>
          </p:nvPr>
        </p:nvSpPr>
        <p:spPr>
          <a:xfrm>
            <a:off x="12629533" y="7450667"/>
            <a:ext cx="10798234" cy="4641726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7" name="Segnaposto grafico 13"/>
          <p:cNvSpPr>
            <a:spLocks noGrp="1"/>
          </p:cNvSpPr>
          <p:nvPr>
            <p:ph type="chart" sz="quarter" idx="44" hasCustomPrompt="1"/>
          </p:nvPr>
        </p:nvSpPr>
        <p:spPr>
          <a:xfrm>
            <a:off x="1134789" y="7450667"/>
            <a:ext cx="10798234" cy="4641726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8" name="Segnaposto immagine 2"/>
          <p:cNvSpPr>
            <a:spLocks noGrp="1"/>
          </p:cNvSpPr>
          <p:nvPr>
            <p:ph type="pic" sz="quarter" idx="45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81191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>
            <a:extLst>
              <a:ext uri="{FF2B5EF4-FFF2-40B4-BE49-F238E27FC236}">
                <a16:creationId xmlns:a16="http://schemas.microsoft.com/office/drawing/2014/main" id="{DB0F56B0-C14C-1B4F-A9BC-EEA6D694EA4A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0D0449FE-2D57-514B-BF2D-EBBB936C1503}"/>
              </a:ext>
            </a:extLst>
          </p:cNvPr>
          <p:cNvSpPr/>
          <p:nvPr userDrawn="1"/>
        </p:nvSpPr>
        <p:spPr>
          <a:xfrm>
            <a:off x="1141002" y="1246909"/>
            <a:ext cx="21739319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15A051-4C0A-7D4C-8B85-4ACA5C0AE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0619" y="5251416"/>
            <a:ext cx="8302763" cy="32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49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+ large chart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8" y="2629622"/>
            <a:ext cx="7133712" cy="9466544"/>
          </a:xfrm>
        </p:spPr>
        <p:txBody>
          <a:bodyPr numCol="1" spcCol="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311834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8904959" y="2669488"/>
            <a:ext cx="14502902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10"/>
          <p:cNvSpPr>
            <a:spLocks noGrp="1"/>
          </p:cNvSpPr>
          <p:nvPr>
            <p:ph type="body" sz="quarter" idx="39" hasCustomPrompt="1"/>
          </p:nvPr>
        </p:nvSpPr>
        <p:spPr>
          <a:xfrm>
            <a:off x="8904963" y="2747681"/>
            <a:ext cx="14502898" cy="83820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1" name="Segnaposto grafico 13"/>
          <p:cNvSpPr>
            <a:spLocks noGrp="1"/>
          </p:cNvSpPr>
          <p:nvPr>
            <p:ph type="chart" sz="quarter" idx="42" hasCustomPrompt="1"/>
          </p:nvPr>
        </p:nvSpPr>
        <p:spPr>
          <a:xfrm>
            <a:off x="8904942" y="3786840"/>
            <a:ext cx="14522824" cy="830555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4" name="Segnaposto immagine 2"/>
          <p:cNvSpPr>
            <a:spLocks noGrp="1"/>
          </p:cNvSpPr>
          <p:nvPr>
            <p:ph type="pic" sz="quarter" idx="43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339524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One column chart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6"/>
            <a:ext cx="22291914" cy="505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1135529" y="2669488"/>
            <a:ext cx="22272314" cy="0"/>
          </a:xfrm>
          <a:prstGeom prst="line">
            <a:avLst/>
          </a:prstGeom>
          <a:ln w="31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10"/>
          <p:cNvSpPr>
            <a:spLocks noGrp="1"/>
          </p:cNvSpPr>
          <p:nvPr>
            <p:ph type="body" sz="quarter" idx="39" hasCustomPrompt="1"/>
          </p:nvPr>
        </p:nvSpPr>
        <p:spPr>
          <a:xfrm>
            <a:off x="1135530" y="2747681"/>
            <a:ext cx="22272312" cy="858122"/>
          </a:xfrm>
        </p:spPr>
        <p:txBody>
          <a:bodyPr/>
          <a:lstStyle>
            <a:lvl1pPr>
              <a:lnSpc>
                <a:spcPts val="2666"/>
              </a:lnSpc>
              <a:defRPr sz="2134" b="1" i="0" baseline="0"/>
            </a:lvl1pPr>
            <a:lvl2pPr>
              <a:lnSpc>
                <a:spcPts val="3146"/>
              </a:lnSpc>
              <a:defRPr sz="2400" baseline="0"/>
            </a:lvl2pPr>
            <a:lvl3pPr>
              <a:lnSpc>
                <a:spcPts val="3146"/>
              </a:lnSpc>
              <a:defRPr sz="2400" baseline="0"/>
            </a:lvl3pPr>
            <a:lvl4pPr>
              <a:lnSpc>
                <a:spcPts val="3146"/>
              </a:lnSpc>
              <a:defRPr sz="2400" baseline="0"/>
            </a:lvl4pPr>
            <a:lvl5pPr>
              <a:lnSpc>
                <a:spcPts val="3146"/>
              </a:lnSpc>
              <a:defRPr sz="2400" baseline="0"/>
            </a:lvl5pPr>
          </a:lstStyle>
          <a:p>
            <a:pPr lvl="0"/>
            <a:r>
              <a:rPr lang="en-US"/>
              <a:t>Chart title goes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GB"/>
          </a:p>
        </p:txBody>
      </p:sp>
      <p:sp>
        <p:nvSpPr>
          <p:cNvPr id="11" name="Segnaposto grafico 13"/>
          <p:cNvSpPr>
            <a:spLocks noGrp="1"/>
          </p:cNvSpPr>
          <p:nvPr>
            <p:ph type="chart" sz="quarter" idx="42" hasCustomPrompt="1"/>
          </p:nvPr>
        </p:nvSpPr>
        <p:spPr>
          <a:xfrm>
            <a:off x="1135535" y="3786840"/>
            <a:ext cx="22292234" cy="8305552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chart</a:t>
            </a:r>
          </a:p>
        </p:txBody>
      </p:sp>
      <p:sp>
        <p:nvSpPr>
          <p:cNvPr id="13" name="Segnaposto immagine 2"/>
          <p:cNvSpPr>
            <a:spLocks noGrp="1"/>
          </p:cNvSpPr>
          <p:nvPr>
            <p:ph type="pic" sz="quarter" idx="36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3607735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Only Title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7"/>
            <a:ext cx="22291914" cy="5653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6" name="Segnaposto immagine 2"/>
          <p:cNvSpPr>
            <a:spLocks noGrp="1"/>
          </p:cNvSpPr>
          <p:nvPr>
            <p:ph type="pic" sz="quarter" idx="43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3543352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One column table</a:t>
            </a:r>
            <a:endParaRPr lang="en-GB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7"/>
            <a:ext cx="22291914" cy="5653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39" hasCustomPrompt="1"/>
          </p:nvPr>
        </p:nvSpPr>
        <p:spPr>
          <a:xfrm>
            <a:off x="1135531" y="2609727"/>
            <a:ext cx="22292234" cy="9502590"/>
          </a:xfrm>
        </p:spPr>
        <p:txBody>
          <a:bodyPr/>
          <a:lstStyle>
            <a:lvl1pPr>
              <a:defRPr sz="2134" b="0" i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table</a:t>
            </a:r>
          </a:p>
        </p:txBody>
      </p:sp>
      <p:sp>
        <p:nvSpPr>
          <p:cNvPr id="6" name="Segnaposto immagine 2"/>
          <p:cNvSpPr>
            <a:spLocks noGrp="1"/>
          </p:cNvSpPr>
          <p:nvPr>
            <p:ph type="pic" sz="quarter" idx="43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</p:spTree>
    <p:extLst>
      <p:ext uri="{BB962C8B-B14F-4D97-AF65-F5344CB8AC3E}">
        <p14:creationId xmlns:p14="http://schemas.microsoft.com/office/powerpoint/2010/main" val="2351305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Tech_Normal_No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751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48002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35062" y="655520"/>
            <a:ext cx="22292704" cy="6277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5F730E15-6553-43F3-A2D7-A5C50E3D63D1}" type="datetime1">
              <a:rPr lang="it-IT" smtClean="0"/>
              <a:pPr/>
              <a:t>10/11/2023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DE5D45-27C1-D546-9A69-C213EEA5C17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Business Integration Partners - CyberSec </a:t>
            </a:r>
          </a:p>
        </p:txBody>
      </p:sp>
    </p:spTree>
    <p:extLst>
      <p:ext uri="{BB962C8B-B14F-4D97-AF65-F5344CB8AC3E}">
        <p14:creationId xmlns:p14="http://schemas.microsoft.com/office/powerpoint/2010/main" val="1442651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BE5002-CA28-2C4E-ADC8-A8186B2FF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F0E27977-FA6A-9B4C-9FB3-E44A998413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8527" y="4322975"/>
            <a:ext cx="9605694" cy="1452046"/>
          </a:xfrm>
          <a:prstGeom prst="rect">
            <a:avLst/>
          </a:prstGeom>
        </p:spPr>
        <p:txBody>
          <a:bodyPr anchor="b"/>
          <a:lstStyle>
            <a:lvl1pPr algn="l">
              <a:defRPr sz="80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01.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987BC6BD-B4A9-3E49-AE00-BB6674DC55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8527" y="6171633"/>
            <a:ext cx="9605694" cy="14520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rgbClr val="DA291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 noProof="0"/>
              <a:t>Divider Title goes here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endParaRPr lang="it-IT"/>
          </a:p>
          <a:p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0AD33A7-B1EC-2947-A083-BA1FFED736DE}"/>
              </a:ext>
            </a:extLst>
          </p:cNvPr>
          <p:cNvSpPr txBox="1">
            <a:spLocks/>
          </p:cNvSpPr>
          <p:nvPr userDrawn="1"/>
        </p:nvSpPr>
        <p:spPr>
          <a:xfrm>
            <a:off x="778527" y="9019487"/>
            <a:ext cx="10803874" cy="14520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GB" sz="3600" b="0" i="0" kern="1200" noProof="0">
                <a:solidFill>
                  <a:srgbClr val="0C234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Sub-title if present goes here</a:t>
            </a:r>
          </a:p>
        </p:txBody>
      </p:sp>
    </p:spTree>
    <p:extLst>
      <p:ext uri="{BB962C8B-B14F-4D97-AF65-F5344CB8AC3E}">
        <p14:creationId xmlns:p14="http://schemas.microsoft.com/office/powerpoint/2010/main" val="3561131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6EAC26-28BF-2746-B108-B4C3E6936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F0E27977-FA6A-9B4C-9FB3-E44A998413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8527" y="4322975"/>
            <a:ext cx="9605694" cy="1452046"/>
          </a:xfrm>
          <a:prstGeom prst="rect">
            <a:avLst/>
          </a:prstGeom>
        </p:spPr>
        <p:txBody>
          <a:bodyPr anchor="b"/>
          <a:lstStyle>
            <a:lvl1pPr algn="l">
              <a:defRPr sz="8000" b="1">
                <a:solidFill>
                  <a:srgbClr val="DA29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02.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987BC6BD-B4A9-3E49-AE00-BB6674DC55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8527" y="6171633"/>
            <a:ext cx="9605694" cy="14520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rgbClr val="0C234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 noProof="0"/>
              <a:t>Divider Title goes here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endParaRPr lang="it-IT"/>
          </a:p>
          <a:p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0AD33A7-B1EC-2947-A083-BA1FFED736DE}"/>
              </a:ext>
            </a:extLst>
          </p:cNvPr>
          <p:cNvSpPr txBox="1">
            <a:spLocks/>
          </p:cNvSpPr>
          <p:nvPr userDrawn="1"/>
        </p:nvSpPr>
        <p:spPr>
          <a:xfrm>
            <a:off x="778527" y="9019487"/>
            <a:ext cx="10803874" cy="14520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GB" sz="3600" b="0" i="0" kern="1200" noProof="0">
                <a:solidFill>
                  <a:srgbClr val="DA291C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Sub-title if present goes here</a:t>
            </a:r>
          </a:p>
        </p:txBody>
      </p:sp>
    </p:spTree>
    <p:extLst>
      <p:ext uri="{BB962C8B-B14F-4D97-AF65-F5344CB8AC3E}">
        <p14:creationId xmlns:p14="http://schemas.microsoft.com/office/powerpoint/2010/main" val="4166604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709542-9DC7-994B-B84F-05E6A49B3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F0E27977-FA6A-9B4C-9FB3-E44A998413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8527" y="4322975"/>
            <a:ext cx="9605694" cy="1452046"/>
          </a:xfrm>
          <a:prstGeom prst="rect">
            <a:avLst/>
          </a:prstGeom>
        </p:spPr>
        <p:txBody>
          <a:bodyPr anchor="b"/>
          <a:lstStyle>
            <a:lvl1pPr algn="l">
              <a:defRPr sz="80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03.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987BC6BD-B4A9-3E49-AE00-BB6674DC55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8527" y="6171633"/>
            <a:ext cx="9605694" cy="14520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rgbClr val="DA291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 noProof="0"/>
              <a:t>Divider Title goes here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endParaRPr lang="it-IT"/>
          </a:p>
          <a:p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0AD33A7-B1EC-2947-A083-BA1FFED736DE}"/>
              </a:ext>
            </a:extLst>
          </p:cNvPr>
          <p:cNvSpPr txBox="1">
            <a:spLocks/>
          </p:cNvSpPr>
          <p:nvPr userDrawn="1"/>
        </p:nvSpPr>
        <p:spPr>
          <a:xfrm>
            <a:off x="778527" y="9019487"/>
            <a:ext cx="10803874" cy="14520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GB" sz="3600" b="0" i="0" kern="1200" noProof="0">
                <a:solidFill>
                  <a:srgbClr val="0C234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Sub-title if present goes here</a:t>
            </a:r>
          </a:p>
        </p:txBody>
      </p:sp>
    </p:spTree>
    <p:extLst>
      <p:ext uri="{BB962C8B-B14F-4D97-AF65-F5344CB8AC3E}">
        <p14:creationId xmlns:p14="http://schemas.microsoft.com/office/powerpoint/2010/main" val="1707466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A9C177B-201C-EB48-BC68-031A94C26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6456AD3F-5517-0346-AA90-D2F1AECBC5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888" y="11572607"/>
            <a:ext cx="11097656" cy="11088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 b="0" i="0">
                <a:solidFill>
                  <a:srgbClr val="0C234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 noProof="0" err="1"/>
              <a:t>xxxx.xxx@bipconsulting.com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626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">
            <a:extLst>
              <a:ext uri="{FF2B5EF4-FFF2-40B4-BE49-F238E27FC236}">
                <a16:creationId xmlns:a16="http://schemas.microsoft.com/office/drawing/2014/main" id="{8182FBC5-6290-5240-A75D-F28B5C543CEE}"/>
              </a:ext>
            </a:extLst>
          </p:cNvPr>
          <p:cNvSpPr/>
          <p:nvPr userDrawn="1"/>
        </p:nvSpPr>
        <p:spPr>
          <a:xfrm>
            <a:off x="2006189" y="1970452"/>
            <a:ext cx="20874132" cy="10437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">
            <a:extLst>
              <a:ext uri="{FF2B5EF4-FFF2-40B4-BE49-F238E27FC236}">
                <a16:creationId xmlns:a16="http://schemas.microsoft.com/office/drawing/2014/main" id="{CE29FF1C-2617-0F42-B92A-63225D44339B}"/>
              </a:ext>
            </a:extLst>
          </p:cNvPr>
          <p:cNvSpPr/>
          <p:nvPr userDrawn="1"/>
        </p:nvSpPr>
        <p:spPr>
          <a:xfrm>
            <a:off x="1349641" y="1956816"/>
            <a:ext cx="22148311" cy="104607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">
            <a:extLst>
              <a:ext uri="{FF2B5EF4-FFF2-40B4-BE49-F238E27FC236}">
                <a16:creationId xmlns:a16="http://schemas.microsoft.com/office/drawing/2014/main" id="{D4108B8D-76CD-6146-910D-DFB6C413BB59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">
            <a:extLst>
              <a:ext uri="{FF2B5EF4-FFF2-40B4-BE49-F238E27FC236}">
                <a16:creationId xmlns:a16="http://schemas.microsoft.com/office/drawing/2014/main" id="{A4BEFA29-3DE1-6B47-A50F-90D99996FFAF}"/>
              </a:ext>
            </a:extLst>
          </p:cNvPr>
          <p:cNvSpPr/>
          <p:nvPr userDrawn="1"/>
        </p:nvSpPr>
        <p:spPr>
          <a:xfrm>
            <a:off x="888000" y="1246909"/>
            <a:ext cx="22608000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701A9383-3ABA-E144-BA17-2B8D57EED7B0}"/>
              </a:ext>
            </a:extLst>
          </p:cNvPr>
          <p:cNvSpPr/>
          <p:nvPr userDrawn="1"/>
        </p:nvSpPr>
        <p:spPr>
          <a:xfrm>
            <a:off x="9320516" y="11791296"/>
            <a:ext cx="5742973" cy="1340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C4381709-6997-FF41-AFB5-DDE8983F8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9229"/>
          <a:stretch>
            <a:fillRect/>
          </a:stretch>
        </p:blipFill>
        <p:spPr>
          <a:xfrm>
            <a:off x="9933582" y="11789858"/>
            <a:ext cx="4517029" cy="13430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79937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954E2A2-ECC9-4EB4-A02F-803A6CA8B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3258800" cy="13716000"/>
          </a:xfrm>
        </p:spPr>
        <p:txBody>
          <a:bodyPr anchor="ctr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it-IT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C5FEC8F-D823-47C3-9726-89530FD7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0657" y="4781267"/>
            <a:ext cx="8340970" cy="2651126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1828800" rtl="0" eaLnBrk="1" latinLnBrk="0" hangingPunct="1">
              <a:defRPr lang="it-IT" sz="8000" b="1" kern="1200" dirty="0">
                <a:solidFill>
                  <a:srgbClr val="003A75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DA63746-6838-4C18-AA67-A2F97C53B2F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490655" y="8563464"/>
            <a:ext cx="8340970" cy="1635612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buNone/>
              <a:defRPr lang="en-US" sz="4800" kern="1200" dirty="0">
                <a:solidFill>
                  <a:srgbClr val="007BBE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155DFA9-B400-4DFB-BA8A-34F8C661D3A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490652" y="12191794"/>
            <a:ext cx="8340972" cy="849152"/>
          </a:xfrm>
        </p:spPr>
        <p:txBody>
          <a:bodyPr>
            <a:normAutofit/>
          </a:bodyPr>
          <a:lstStyle>
            <a:lvl1pPr marL="0" indent="0" algn="l" defTabSz="1828800" rtl="0" eaLnBrk="1" latinLnBrk="0" hangingPunct="1">
              <a:buNone/>
              <a:defRPr lang="en-US" sz="2800" kern="12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Milano, date</a:t>
            </a:r>
          </a:p>
        </p:txBody>
      </p:sp>
    </p:spTree>
    <p:extLst>
      <p:ext uri="{BB962C8B-B14F-4D97-AF65-F5344CB8AC3E}">
        <p14:creationId xmlns:p14="http://schemas.microsoft.com/office/powerpoint/2010/main" val="2576267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Two columns text</a:t>
            </a:r>
            <a:endParaRPr lang="en-GB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6" hasCustomPrompt="1"/>
          </p:nvPr>
        </p:nvSpPr>
        <p:spPr>
          <a:xfrm>
            <a:off x="1133739" y="2629622"/>
            <a:ext cx="22294030" cy="9466544"/>
          </a:xfrm>
        </p:spPr>
        <p:txBody>
          <a:bodyPr numCol="2" spcCol="288000"/>
          <a:lstStyle>
            <a:lvl1pPr>
              <a:lnSpc>
                <a:spcPts val="4374"/>
              </a:lnSpc>
              <a:spcBef>
                <a:spcPts val="0"/>
              </a:spcBef>
              <a:spcAft>
                <a:spcPts val="1066"/>
              </a:spcAft>
              <a:defRPr/>
            </a:lvl1pPr>
          </a:lstStyle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35853" y="1367029"/>
            <a:ext cx="22291914" cy="4657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 if present goes here</a:t>
            </a:r>
            <a:endParaRPr lang="en-GB"/>
          </a:p>
        </p:txBody>
      </p:sp>
      <p:sp>
        <p:nvSpPr>
          <p:cNvPr id="6" name="Segnaposto immagine 2"/>
          <p:cNvSpPr>
            <a:spLocks noGrp="1"/>
          </p:cNvSpPr>
          <p:nvPr>
            <p:ph type="pic" sz="quarter" idx="38" hasCustomPrompt="1"/>
          </p:nvPr>
        </p:nvSpPr>
        <p:spPr>
          <a:xfrm>
            <a:off x="2777069" y="12390970"/>
            <a:ext cx="2396066" cy="969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6" b="0" i="1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insert a logo</a:t>
            </a:r>
          </a:p>
        </p:txBody>
      </p:sp>
      <p:sp>
        <p:nvSpPr>
          <p:cNvPr id="8" name="Segnaposto testo 4"/>
          <p:cNvSpPr>
            <a:spLocks noGrp="1"/>
          </p:cNvSpPr>
          <p:nvPr>
            <p:ph type="body" sz="quarter" idx="39" hasCustomPrompt="1"/>
          </p:nvPr>
        </p:nvSpPr>
        <p:spPr>
          <a:xfrm>
            <a:off x="2154777" y="12688141"/>
            <a:ext cx="507290" cy="57105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66" baseline="0">
                <a:solidFill>
                  <a:schemeClr val="bg2">
                    <a:lumMod val="65000"/>
                  </a:schemeClr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66" baseline="0">
                <a:solidFill>
                  <a:schemeClr val="bg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66" baseline="0">
                <a:solidFill>
                  <a:schemeClr val="bg2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66" baseline="0">
                <a:solidFill>
                  <a:schemeClr val="bg2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66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65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1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8" y="2574991"/>
            <a:ext cx="21971005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5" y="7223191"/>
            <a:ext cx="21971000" cy="1905000"/>
          </a:xfrm>
          <a:prstGeom prst="rect">
            <a:avLst/>
          </a:prstGeom>
        </p:spPr>
        <p:txBody>
          <a:bodyPr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457206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914411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1371617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1828823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" name="Rettangolo">
            <a:extLst>
              <a:ext uri="{FF2B5EF4-FFF2-40B4-BE49-F238E27FC236}">
                <a16:creationId xmlns:a16="http://schemas.microsoft.com/office/drawing/2014/main" id="{751B2420-C125-D041-9747-E5AAFD33E83F}"/>
              </a:ext>
            </a:extLst>
          </p:cNvPr>
          <p:cNvSpPr/>
          <p:nvPr userDrawn="1"/>
        </p:nvSpPr>
        <p:spPr>
          <a:xfrm>
            <a:off x="0" y="1034449"/>
            <a:ext cx="24384000" cy="116471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2D1995A7-F0DA-0443-8977-CEE26CCB727C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">
            <a:extLst>
              <a:ext uri="{FF2B5EF4-FFF2-40B4-BE49-F238E27FC236}">
                <a16:creationId xmlns:a16="http://schemas.microsoft.com/office/drawing/2014/main" id="{E0EEB98C-6AC6-D74C-B80D-0707662B8CB1}"/>
              </a:ext>
            </a:extLst>
          </p:cNvPr>
          <p:cNvSpPr/>
          <p:nvPr userDrawn="1"/>
        </p:nvSpPr>
        <p:spPr>
          <a:xfrm>
            <a:off x="888000" y="1246909"/>
            <a:ext cx="22608000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094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">
            <a:extLst>
              <a:ext uri="{FF2B5EF4-FFF2-40B4-BE49-F238E27FC236}">
                <a16:creationId xmlns:a16="http://schemas.microsoft.com/office/drawing/2014/main" id="{8182FBC5-6290-5240-A75D-F28B5C543CEE}"/>
              </a:ext>
            </a:extLst>
          </p:cNvPr>
          <p:cNvSpPr/>
          <p:nvPr userDrawn="1"/>
        </p:nvSpPr>
        <p:spPr>
          <a:xfrm>
            <a:off x="2006189" y="1970452"/>
            <a:ext cx="20874132" cy="10437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">
            <a:extLst>
              <a:ext uri="{FF2B5EF4-FFF2-40B4-BE49-F238E27FC236}">
                <a16:creationId xmlns:a16="http://schemas.microsoft.com/office/drawing/2014/main" id="{FB069142-656D-DC4E-B580-7C41BE40E4D1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">
            <a:extLst>
              <a:ext uri="{FF2B5EF4-FFF2-40B4-BE49-F238E27FC236}">
                <a16:creationId xmlns:a16="http://schemas.microsoft.com/office/drawing/2014/main" id="{A42AB725-BD49-DA43-9B46-52B5412D04C0}"/>
              </a:ext>
            </a:extLst>
          </p:cNvPr>
          <p:cNvSpPr/>
          <p:nvPr userDrawn="1"/>
        </p:nvSpPr>
        <p:spPr>
          <a:xfrm>
            <a:off x="1141002" y="1246909"/>
            <a:ext cx="21739319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701A9383-3ABA-E144-BA17-2B8D57EED7B0}"/>
              </a:ext>
            </a:extLst>
          </p:cNvPr>
          <p:cNvSpPr/>
          <p:nvPr userDrawn="1"/>
        </p:nvSpPr>
        <p:spPr>
          <a:xfrm>
            <a:off x="9320516" y="11791296"/>
            <a:ext cx="5742973" cy="1340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C4381709-6997-FF41-AFB5-DDE8983F8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9229"/>
          <a:stretch>
            <a:fillRect/>
          </a:stretch>
        </p:blipFill>
        <p:spPr>
          <a:xfrm>
            <a:off x="9933582" y="11789858"/>
            <a:ext cx="4517029" cy="13430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31706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">
            <a:extLst>
              <a:ext uri="{FF2B5EF4-FFF2-40B4-BE49-F238E27FC236}">
                <a16:creationId xmlns:a16="http://schemas.microsoft.com/office/drawing/2014/main" id="{8182FBC5-6290-5240-A75D-F28B5C543CEE}"/>
              </a:ext>
            </a:extLst>
          </p:cNvPr>
          <p:cNvSpPr/>
          <p:nvPr userDrawn="1"/>
        </p:nvSpPr>
        <p:spPr>
          <a:xfrm>
            <a:off x="2006189" y="1970452"/>
            <a:ext cx="20874132" cy="10437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">
            <a:extLst>
              <a:ext uri="{FF2B5EF4-FFF2-40B4-BE49-F238E27FC236}">
                <a16:creationId xmlns:a16="http://schemas.microsoft.com/office/drawing/2014/main" id="{FB069142-656D-DC4E-B580-7C41BE40E4D1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">
            <a:extLst>
              <a:ext uri="{FF2B5EF4-FFF2-40B4-BE49-F238E27FC236}">
                <a16:creationId xmlns:a16="http://schemas.microsoft.com/office/drawing/2014/main" id="{A42AB725-BD49-DA43-9B46-52B5412D04C0}"/>
              </a:ext>
            </a:extLst>
          </p:cNvPr>
          <p:cNvSpPr/>
          <p:nvPr userDrawn="1"/>
        </p:nvSpPr>
        <p:spPr>
          <a:xfrm>
            <a:off x="0" y="1246909"/>
            <a:ext cx="23915077" cy="11934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701A9383-3ABA-E144-BA17-2B8D57EED7B0}"/>
              </a:ext>
            </a:extLst>
          </p:cNvPr>
          <p:cNvSpPr/>
          <p:nvPr userDrawn="1"/>
        </p:nvSpPr>
        <p:spPr>
          <a:xfrm>
            <a:off x="17691213" y="534277"/>
            <a:ext cx="5742973" cy="1340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C4381709-6997-FF41-AFB5-DDE8983F8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9229"/>
          <a:stretch>
            <a:fillRect/>
          </a:stretch>
        </p:blipFill>
        <p:spPr>
          <a:xfrm>
            <a:off x="18304279" y="532839"/>
            <a:ext cx="4517029" cy="13430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8566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">
            <a:extLst>
              <a:ext uri="{FF2B5EF4-FFF2-40B4-BE49-F238E27FC236}">
                <a16:creationId xmlns:a16="http://schemas.microsoft.com/office/drawing/2014/main" id="{8182FBC5-6290-5240-A75D-F28B5C543CEE}"/>
              </a:ext>
            </a:extLst>
          </p:cNvPr>
          <p:cNvSpPr/>
          <p:nvPr userDrawn="1"/>
        </p:nvSpPr>
        <p:spPr>
          <a:xfrm>
            <a:off x="2006189" y="1970452"/>
            <a:ext cx="20874132" cy="10437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">
            <a:extLst>
              <a:ext uri="{FF2B5EF4-FFF2-40B4-BE49-F238E27FC236}">
                <a16:creationId xmlns:a16="http://schemas.microsoft.com/office/drawing/2014/main" id="{FB069142-656D-DC4E-B580-7C41BE40E4D1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">
            <a:extLst>
              <a:ext uri="{FF2B5EF4-FFF2-40B4-BE49-F238E27FC236}">
                <a16:creationId xmlns:a16="http://schemas.microsoft.com/office/drawing/2014/main" id="{A42AB725-BD49-DA43-9B46-52B5412D04C0}"/>
              </a:ext>
            </a:extLst>
          </p:cNvPr>
          <p:cNvSpPr/>
          <p:nvPr userDrawn="1"/>
        </p:nvSpPr>
        <p:spPr>
          <a:xfrm>
            <a:off x="0" y="1"/>
            <a:ext cx="24149538" cy="12407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701A9383-3ABA-E144-BA17-2B8D57EED7B0}"/>
              </a:ext>
            </a:extLst>
          </p:cNvPr>
          <p:cNvSpPr/>
          <p:nvPr userDrawn="1"/>
        </p:nvSpPr>
        <p:spPr>
          <a:xfrm>
            <a:off x="9320516" y="11791296"/>
            <a:ext cx="5742973" cy="1340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C4381709-6997-FF41-AFB5-DDE8983F8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9229"/>
          <a:stretch>
            <a:fillRect/>
          </a:stretch>
        </p:blipFill>
        <p:spPr>
          <a:xfrm>
            <a:off x="9933582" y="11789858"/>
            <a:ext cx="4517029" cy="134303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olo">
            <a:extLst>
              <a:ext uri="{FF2B5EF4-FFF2-40B4-BE49-F238E27FC236}">
                <a16:creationId xmlns:a16="http://schemas.microsoft.com/office/drawing/2014/main" id="{B674F68B-A713-4018-9DE1-B5FEA3B139E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49814" y="830127"/>
            <a:ext cx="22086061" cy="71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000">
                <a:latin typeface="BERTHOLD AKZIDENZ GROTESK SUPER" panose="020B0900000000000000"/>
              </a:defRPr>
            </a:lvl1pPr>
          </a:lstStyle>
          <a:p>
            <a:r>
              <a:rPr err="1"/>
              <a:t>Titolo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727972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5295" userDrawn="1">
          <p15:clr>
            <a:srgbClr val="FBAE40"/>
          </p15:clr>
        </p15:guide>
        <p15:guide id="2" pos="12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1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8" y="2574991"/>
            <a:ext cx="21971005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5" y="7223191"/>
            <a:ext cx="21971000" cy="1905000"/>
          </a:xfrm>
          <a:prstGeom prst="rect">
            <a:avLst/>
          </a:prstGeom>
        </p:spPr>
        <p:txBody>
          <a:bodyPr/>
          <a:lstStyle>
            <a:lvl1pPr marL="0" indent="0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457206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914411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1371617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1828823" defTabSz="825512">
              <a:lnSpc>
                <a:spcPct val="100000"/>
              </a:lnSpc>
              <a:spcBef>
                <a:spcPts val="0"/>
              </a:spcBef>
              <a:buSzTx/>
              <a:buNone/>
              <a:defRPr sz="5501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BBAB42FF-84CB-1E41-96C2-5E4500C2717C}"/>
              </a:ext>
            </a:extLst>
          </p:cNvPr>
          <p:cNvSpPr/>
          <p:nvPr userDrawn="1"/>
        </p:nvSpPr>
        <p:spPr>
          <a:xfrm>
            <a:off x="949814" y="1057754"/>
            <a:ext cx="22086061" cy="11521425"/>
          </a:xfrm>
          <a:prstGeom prst="rect">
            <a:avLst/>
          </a:prstGeom>
          <a:gradFill>
            <a:gsLst>
              <a:gs pos="0">
                <a:srgbClr val="014995"/>
              </a:gs>
              <a:gs pos="100000">
                <a:srgbClr val="41AA34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">
            <a:extLst>
              <a:ext uri="{FF2B5EF4-FFF2-40B4-BE49-F238E27FC236}">
                <a16:creationId xmlns:a16="http://schemas.microsoft.com/office/drawing/2014/main" id="{EFE9D91D-5340-BB41-AEAD-30447D1D8948}"/>
              </a:ext>
            </a:extLst>
          </p:cNvPr>
          <p:cNvSpPr/>
          <p:nvPr userDrawn="1"/>
        </p:nvSpPr>
        <p:spPr>
          <a:xfrm>
            <a:off x="1141002" y="1246909"/>
            <a:ext cx="21739319" cy="11160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12">
              <a:defRPr sz="3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1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6223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3" y="1079502"/>
            <a:ext cx="21971000" cy="1433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err="1"/>
              <a:t>Titolo</a:t>
            </a:r>
            <a:endParaRPr/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3" y="4248505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4158" y="13076008"/>
            <a:ext cx="42319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7"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70" r:id="rId3"/>
    <p:sldLayoutId id="2147483669" r:id="rId4"/>
    <p:sldLayoutId id="2147483665" r:id="rId5"/>
    <p:sldLayoutId id="2147483671" r:id="rId6"/>
    <p:sldLayoutId id="2147483673" r:id="rId7"/>
    <p:sldLayoutId id="2147483672" r:id="rId8"/>
    <p:sldLayoutId id="214748366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698" r:id="rId21"/>
  </p:sldLayoutIdLst>
  <p:transition spd="med"/>
  <p:txStyles>
    <p:titleStyle>
      <a:lvl1pPr marL="0" marR="0" indent="0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457206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11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17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23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29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34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40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46" algn="l" defTabSz="24383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1" b="1" i="0" u="none" strike="noStrike" cap="none" spc="-171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8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15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1828823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438430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3048038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3657646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53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61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69" marR="0" indent="-609608" algn="l" defTabSz="2438369" rtl="0" latinLnBrk="0">
        <a:lnSpc>
          <a:spcPct val="90000"/>
        </a:lnSpc>
        <a:spcBef>
          <a:spcPts val="4501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6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11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17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23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29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34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40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46" algn="ctr" defTabSz="5842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23116705" y="12695083"/>
            <a:ext cx="988598" cy="39442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2134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9C18EA95-C3D3-214C-9452-EF8527DBCD8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10033362" y="12852801"/>
            <a:ext cx="12410232" cy="3786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GB" sz="1334" kern="0" spc="-80" baseline="0">
                <a:solidFill>
                  <a:schemeClr val="accent1"/>
                </a:solidFill>
                <a:latin typeface="+mn-lt"/>
              </a:rPr>
              <a:t>This document is private and confidential and cannot be distributed, reproduced or used for any other purpose without the prior written consent of BIP Group.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1135063" y="2608569"/>
            <a:ext cx="22292702" cy="9319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Text here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16172C-20F0-9A43-99DE-9BD334D5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D7414F-E09D-6E4F-AE8A-ED38AA0E362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08099" y="12695083"/>
            <a:ext cx="2672254" cy="5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hf hdr="0" ftr="0" dt="0"/>
  <p:txStyles>
    <p:titleStyle>
      <a:lvl1pPr algn="l" defTabSz="1219170" rtl="0" eaLnBrk="1" latinLnBrk="0" hangingPunct="1">
        <a:lnSpc>
          <a:spcPts val="4800"/>
        </a:lnSpc>
        <a:spcBef>
          <a:spcPct val="0"/>
        </a:spcBef>
        <a:buNone/>
        <a:defRPr sz="4266" b="1" i="0" kern="0" spc="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ts val="3680"/>
        </a:lnSpc>
        <a:spcBef>
          <a:spcPct val="20000"/>
        </a:spcBef>
        <a:buFontTx/>
        <a:buNone/>
        <a:defRPr sz="320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1219170" indent="0" algn="l" defTabSz="1219170" rtl="0" eaLnBrk="1" latinLnBrk="0" hangingPunct="1">
        <a:lnSpc>
          <a:spcPts val="3680"/>
        </a:lnSpc>
        <a:spcBef>
          <a:spcPct val="20000"/>
        </a:spcBef>
        <a:buFontTx/>
        <a:buNone/>
        <a:defRPr sz="32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2438340" indent="0" algn="l" defTabSz="1219170" rtl="0" eaLnBrk="1" latinLnBrk="0" hangingPunct="1">
        <a:lnSpc>
          <a:spcPts val="3680"/>
        </a:lnSpc>
        <a:spcBef>
          <a:spcPct val="20000"/>
        </a:spcBef>
        <a:buFontTx/>
        <a:buNone/>
        <a:defRPr sz="32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3657508" indent="0" algn="l" defTabSz="1219170" rtl="0" eaLnBrk="1" latinLnBrk="0" hangingPunct="1">
        <a:lnSpc>
          <a:spcPts val="3680"/>
        </a:lnSpc>
        <a:spcBef>
          <a:spcPct val="20000"/>
        </a:spcBef>
        <a:buFontTx/>
        <a:buNone/>
        <a:defRPr sz="320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4876678" indent="0" algn="l" defTabSz="1219170" rtl="0" eaLnBrk="1" latinLnBrk="0" hangingPunct="1">
        <a:lnSpc>
          <a:spcPts val="3680"/>
        </a:lnSpc>
        <a:spcBef>
          <a:spcPct val="20000"/>
        </a:spcBef>
        <a:buFontTx/>
        <a:buNone/>
        <a:defRPr sz="320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6705432" indent="-609584" algn="l" defTabSz="1219170" rtl="0" eaLnBrk="1" latinLnBrk="0" hangingPunct="1">
        <a:spcBef>
          <a:spcPct val="20000"/>
        </a:spcBef>
        <a:buFont typeface="Arial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6pPr>
      <a:lvl7pPr marL="7924602" indent="-609584" algn="l" defTabSz="1219170" rtl="0" eaLnBrk="1" latinLnBrk="0" hangingPunct="1">
        <a:spcBef>
          <a:spcPct val="20000"/>
        </a:spcBef>
        <a:buFont typeface="Arial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7pPr>
      <a:lvl8pPr marL="9143772" indent="-609584" algn="l" defTabSz="1219170" rtl="0" eaLnBrk="1" latinLnBrk="0" hangingPunct="1">
        <a:spcBef>
          <a:spcPct val="20000"/>
        </a:spcBef>
        <a:buFont typeface="Arial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8pPr>
      <a:lvl9pPr marL="10362940" indent="-609584" algn="l" defTabSz="1219170" rtl="0" eaLnBrk="1" latinLnBrk="0" hangingPunct="1">
        <a:spcBef>
          <a:spcPct val="20000"/>
        </a:spcBef>
        <a:buFont typeface="Arial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40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0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67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84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018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186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356" algn="l" defTabSz="121917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flare.io/learn/resources/blog/telegram-investigation/?utm_campaign=Paid%20Partnerships&amp;utm_source=Referral%20%28Marketing%29&amp;utm_medium=Bleeping%20Computer&amp;utm_term=How%20is%20the%20Dark%20Web%20Reacting%20to%20the%20AI%20Revolution%3F" TargetMode="Externa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80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1.png"/><Relationship Id="rId18" Type="http://schemas.openxmlformats.org/officeDocument/2006/relationships/image" Target="../media/image48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2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40.svg"/><Relationship Id="rId19" Type="http://schemas.openxmlformats.org/officeDocument/2006/relationships/image" Target="../media/image34.png"/><Relationship Id="rId4" Type="http://schemas.openxmlformats.org/officeDocument/2006/relationships/image" Target="../media/image34.svg"/><Relationship Id="rId9" Type="http://schemas.openxmlformats.org/officeDocument/2006/relationships/image" Target="../media/image29.png"/><Relationship Id="rId1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chart" Target="../charts/chart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C54A-46F3-4995-A2C0-EDE25E5809B4}" type="slidenum">
              <a:rPr lang="en-IN" smtClean="0"/>
              <a:t>1</a:t>
            </a:fld>
            <a:endParaRPr lang="en-IN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2900"/>
            <a:ext cx="20177760" cy="133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7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In cyber security, AI offers opportunities but also involves risks</a:t>
            </a:r>
            <a:endParaRPr lang="it-IT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08396-0905-C9B0-FCB4-27F16952E258}"/>
              </a:ext>
            </a:extLst>
          </p:cNvPr>
          <p:cNvSpPr txBox="1"/>
          <p:nvPr/>
        </p:nvSpPr>
        <p:spPr>
          <a:xfrm>
            <a:off x="12702073" y="5028588"/>
            <a:ext cx="10198357" cy="66890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x"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Create accurate and targeted phishing campaigns </a:t>
            </a:r>
            <a:r>
              <a:rPr kumimoji="0" lang="en-US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(no longer the usual email with misspellings)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x"/>
              <a:tabLst/>
            </a:pPr>
            <a:r>
              <a:rPr lang="en-US" sz="2800" b="1" dirty="0">
                <a:solidFill>
                  <a:srgbClr val="000000"/>
                </a:solidFill>
              </a:rPr>
              <a:t>Creation and access to portions of malicious code </a:t>
            </a:r>
            <a:r>
              <a:rPr lang="en-US" sz="2800" dirty="0">
                <a:solidFill>
                  <a:srgbClr val="000000"/>
                </a:solidFill>
              </a:rPr>
              <a:t>even by attackers with low technical proficiency, </a:t>
            </a:r>
            <a:r>
              <a:rPr lang="en-US" sz="2800" b="1" dirty="0">
                <a:solidFill>
                  <a:srgbClr val="000000"/>
                </a:solidFill>
              </a:rPr>
              <a:t>that can also self-evolve to avoid defenses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x"/>
              <a:tabLst/>
            </a:pPr>
            <a:r>
              <a:rPr lang="it-IT" sz="2800" b="1" dirty="0" err="1">
                <a:solidFill>
                  <a:srgbClr val="000000"/>
                </a:solidFill>
              </a:rPr>
              <a:t>Automated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b="1" dirty="0" err="1">
                <a:solidFill>
                  <a:srgbClr val="000000"/>
                </a:solidFill>
              </a:rPr>
              <a:t>attacks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dirty="0">
                <a:solidFill>
                  <a:srgbClr val="000000"/>
                </a:solidFill>
              </a:rPr>
              <a:t>- </a:t>
            </a:r>
            <a:r>
              <a:rPr lang="en-US" sz="2800" dirty="0">
                <a:solidFill>
                  <a:srgbClr val="000000"/>
                </a:solidFill>
              </a:rPr>
              <a:t>AI can be used to perpetrate, automatically - brute force attacks, password guessing, </a:t>
            </a:r>
            <a:r>
              <a:rPr lang="en-US" sz="2800" dirty="0" err="1">
                <a:solidFill>
                  <a:srgbClr val="000000"/>
                </a:solidFill>
              </a:rPr>
              <a:t>Ddos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etc</a:t>
            </a:r>
            <a:endParaRPr lang="en-US" sz="2800" dirty="0">
              <a:solidFill>
                <a:srgbClr val="000000"/>
              </a:solidFill>
            </a:endParaRP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x"/>
              <a:tabLst/>
            </a:pPr>
            <a:r>
              <a:rPr lang="en-US" sz="2800" b="1" dirty="0">
                <a:solidFill>
                  <a:srgbClr val="000000"/>
                </a:solidFill>
              </a:rPr>
              <a:t>Social engineering</a:t>
            </a:r>
            <a:endParaRPr lang="it-IT" sz="2800" b="1" dirty="0">
              <a:solidFill>
                <a:srgbClr val="000000"/>
              </a:solidFill>
            </a:endParaRP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A5672-7B32-AC6F-944B-B85282820B00}"/>
              </a:ext>
            </a:extLst>
          </p:cNvPr>
          <p:cNvSpPr txBox="1"/>
          <p:nvPr/>
        </p:nvSpPr>
        <p:spPr>
          <a:xfrm>
            <a:off x="1390261" y="5028588"/>
            <a:ext cx="10131909" cy="68121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EA652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it-IT" sz="2800" b="1" dirty="0" err="1">
                <a:solidFill>
                  <a:srgbClr val="000000"/>
                </a:solidFill>
              </a:rPr>
              <a:t>Predictive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b="1" dirty="0" err="1">
                <a:solidFill>
                  <a:srgbClr val="000000"/>
                </a:solidFill>
              </a:rPr>
              <a:t>analysis</a:t>
            </a:r>
            <a:r>
              <a:rPr lang="it-IT" sz="2800" b="1" dirty="0">
                <a:solidFill>
                  <a:srgbClr val="000000"/>
                </a:solidFill>
              </a:rPr>
              <a:t> of </a:t>
            </a:r>
            <a:r>
              <a:rPr lang="it-IT" sz="2800" b="1" dirty="0" err="1">
                <a:solidFill>
                  <a:srgbClr val="000000"/>
                </a:solidFill>
              </a:rPr>
              <a:t>potential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b="1" dirty="0" err="1">
                <a:solidFill>
                  <a:srgbClr val="000000"/>
                </a:solidFill>
              </a:rPr>
              <a:t>threats</a:t>
            </a:r>
            <a:r>
              <a:rPr lang="it-IT" sz="2800" b="1" dirty="0">
                <a:solidFill>
                  <a:srgbClr val="000000"/>
                </a:solidFill>
              </a:rPr>
              <a:t> (</a:t>
            </a:r>
            <a:r>
              <a:rPr lang="it-IT" sz="2800" b="1" dirty="0" err="1">
                <a:solidFill>
                  <a:srgbClr val="000000"/>
                </a:solidFill>
              </a:rPr>
              <a:t>Threat</a:t>
            </a:r>
            <a:r>
              <a:rPr lang="it-IT" sz="2800" b="1" dirty="0">
                <a:solidFill>
                  <a:srgbClr val="000000"/>
                </a:solidFill>
              </a:rPr>
              <a:t> </a:t>
            </a:r>
            <a:r>
              <a:rPr lang="it-IT" sz="2800" b="1" dirty="0" err="1">
                <a:solidFill>
                  <a:srgbClr val="000000"/>
                </a:solidFill>
              </a:rPr>
              <a:t>Detection</a:t>
            </a:r>
            <a:r>
              <a:rPr lang="it-IT" sz="2800" b="1" dirty="0">
                <a:solidFill>
                  <a:srgbClr val="000000"/>
                </a:solidFill>
              </a:rPr>
              <a:t> and </a:t>
            </a:r>
            <a:r>
              <a:rPr lang="it-IT" sz="2800" b="1" dirty="0" err="1">
                <a:solidFill>
                  <a:srgbClr val="000000"/>
                </a:solidFill>
              </a:rPr>
              <a:t>Prevention</a:t>
            </a:r>
            <a:r>
              <a:rPr lang="it-IT" sz="2800" b="1" dirty="0">
                <a:solidFill>
                  <a:srgbClr val="000000"/>
                </a:solidFill>
              </a:rPr>
              <a:t>). </a:t>
            </a:r>
            <a:r>
              <a:rPr lang="en-US" sz="2800" dirty="0">
                <a:solidFill>
                  <a:srgbClr val="000000"/>
                </a:solidFill>
              </a:rPr>
              <a:t>Artificial intelligence can analyze the behavior of network and users to detect unusual patterns or deviations from the norm, which could indicate a cyber attack.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EA652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SIEM &amp; SOC Automation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- Increased efficiency in managing security events and automated management of certain incident patterns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EA652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800" b="1" dirty="0">
                <a:solidFill>
                  <a:srgbClr val="000000"/>
                </a:solidFill>
              </a:rPr>
              <a:t>UEBA Solution (</a:t>
            </a:r>
            <a:r>
              <a:rPr lang="en-GB" sz="2800" b="1" dirty="0">
                <a:solidFill>
                  <a:srgbClr val="000000"/>
                </a:solidFill>
              </a:rPr>
              <a:t>User and Entity </a:t>
            </a:r>
            <a:r>
              <a:rPr lang="en-GB" sz="2800" b="1" dirty="0" err="1">
                <a:solidFill>
                  <a:srgbClr val="000000"/>
                </a:solidFill>
              </a:rPr>
              <a:t>Behavior</a:t>
            </a:r>
            <a:r>
              <a:rPr lang="en-GB" sz="2800" b="1" dirty="0">
                <a:solidFill>
                  <a:srgbClr val="000000"/>
                </a:solidFill>
              </a:rPr>
              <a:t> Analytics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  <a:r>
              <a:rPr lang="en-US" sz="2800" dirty="0">
                <a:solidFill>
                  <a:srgbClr val="000000"/>
                </a:solidFill>
              </a:rPr>
              <a:t> to provide enhanced protection for users and assets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EA652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800" dirty="0">
                <a:solidFill>
                  <a:srgbClr val="000000"/>
                </a:solidFill>
              </a:rPr>
              <a:t>…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EA652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B3EC05-3739-ADE0-78F4-14C07F431BFD}"/>
              </a:ext>
            </a:extLst>
          </p:cNvPr>
          <p:cNvCxnSpPr>
            <a:cxnSpLocks/>
          </p:cNvCxnSpPr>
          <p:nvPr/>
        </p:nvCxnSpPr>
        <p:spPr>
          <a:xfrm>
            <a:off x="12192000" y="4881809"/>
            <a:ext cx="0" cy="5580000"/>
          </a:xfrm>
          <a:prstGeom prst="line">
            <a:avLst/>
          </a:prstGeom>
          <a:noFill/>
          <a:ln w="28575" cap="flat">
            <a:solidFill>
              <a:srgbClr val="00499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D0962-ACD3-048E-3131-BDD07BD7084D}"/>
              </a:ext>
            </a:extLst>
          </p:cNvPr>
          <p:cNvCxnSpPr>
            <a:cxnSpLocks/>
          </p:cNvCxnSpPr>
          <p:nvPr/>
        </p:nvCxnSpPr>
        <p:spPr>
          <a:xfrm>
            <a:off x="1390261" y="4570507"/>
            <a:ext cx="10198359" cy="0"/>
          </a:xfrm>
          <a:prstGeom prst="line">
            <a:avLst/>
          </a:prstGeom>
          <a:noFill/>
          <a:ln w="28575" cap="flat">
            <a:solidFill>
              <a:srgbClr val="00499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2E7CCF-9696-F499-FBE0-647741992002}"/>
              </a:ext>
            </a:extLst>
          </p:cNvPr>
          <p:cNvCxnSpPr>
            <a:cxnSpLocks/>
          </p:cNvCxnSpPr>
          <p:nvPr/>
        </p:nvCxnSpPr>
        <p:spPr>
          <a:xfrm>
            <a:off x="12702073" y="4570507"/>
            <a:ext cx="10198359" cy="0"/>
          </a:xfrm>
          <a:prstGeom prst="line">
            <a:avLst/>
          </a:prstGeom>
          <a:noFill/>
          <a:ln w="28575" cap="flat">
            <a:solidFill>
              <a:srgbClr val="00499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154DC86-D564-8D86-F7D3-273075BAB1CC}"/>
              </a:ext>
            </a:extLst>
          </p:cNvPr>
          <p:cNvSpPr/>
          <p:nvPr/>
        </p:nvSpPr>
        <p:spPr>
          <a:xfrm>
            <a:off x="4257092" y="4303767"/>
            <a:ext cx="4086808" cy="533479"/>
          </a:xfrm>
          <a:prstGeom prst="rect">
            <a:avLst/>
          </a:prstGeom>
          <a:solidFill>
            <a:srgbClr val="DEF2FE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lang="en-US" sz="28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OPPORTUNITIES</a:t>
            </a:r>
            <a:endParaRPr lang="it-IT" sz="2800" b="1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CB87A-3D94-2D24-4377-8142CCC953A6}"/>
              </a:ext>
            </a:extLst>
          </p:cNvPr>
          <p:cNvSpPr/>
          <p:nvPr/>
        </p:nvSpPr>
        <p:spPr>
          <a:xfrm>
            <a:off x="15899363" y="4303766"/>
            <a:ext cx="4086808" cy="533479"/>
          </a:xfrm>
          <a:prstGeom prst="rect">
            <a:avLst/>
          </a:prstGeom>
          <a:solidFill>
            <a:srgbClr val="DEF2FE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lang="en-US" sz="28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RISKS</a:t>
            </a:r>
            <a:endParaRPr lang="it-IT" sz="2800" b="1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23A145BF-B9CB-CF32-D079-0DB5E2472EE3}"/>
              </a:ext>
            </a:extLst>
          </p:cNvPr>
          <p:cNvSpPr txBox="1"/>
          <p:nvPr/>
        </p:nvSpPr>
        <p:spPr>
          <a:xfrm>
            <a:off x="928306" y="11473062"/>
            <a:ext cx="22107562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*ENISA and artificial intelligence - Multilayer Framework for Good Cybersecurity Practices for AI, where good cybersecurity practices are presented to build reliability in the activities of using artificial intelligence</a:t>
            </a:r>
            <a:r>
              <a:rPr lang="it-IT" sz="1800" b="1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algn="l"/>
            <a:r>
              <a:rPr lang="en-US" sz="1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4629D-CF94-1005-7DF0-55C33E9E46A8}"/>
              </a:ext>
            </a:extLst>
          </p:cNvPr>
          <p:cNvSpPr txBox="1"/>
          <p:nvPr/>
        </p:nvSpPr>
        <p:spPr>
          <a:xfrm>
            <a:off x="916248" y="2234684"/>
            <a:ext cx="22119620" cy="1656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use of AI can bring opportunities and benefits, but also numerous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risks and ethical dilemmas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 addition to being itself a technology subject to cyber threat*, AI can be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used by attackers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to perpetrate attacks with greater ease. 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90058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7" grpId="0" build="p" bldLvl="3"/>
      <p:bldP spid="1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For example, the number of dark web mention of “generative AI” has blown up</a:t>
            </a:r>
            <a:endParaRPr lang="it-IT" sz="4800" dirty="0"/>
          </a:p>
        </p:txBody>
      </p:sp>
      <p:pic>
        <p:nvPicPr>
          <p:cNvPr id="1026" name="Picture 2" descr="The use of generative AI for nefarious purposes has become an increasingly popular topic on the dark web after the launch of ChatGPT">
            <a:extLst>
              <a:ext uri="{FF2B5EF4-FFF2-40B4-BE49-F238E27FC236}">
                <a16:creationId xmlns:a16="http://schemas.microsoft.com/office/drawing/2014/main" id="{F3189E2F-B807-E55A-E600-D7125AE6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41" y="4426703"/>
            <a:ext cx="12913593" cy="7263897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E6784-4F2C-79DA-4A9D-7A35FBEF41E5}"/>
              </a:ext>
            </a:extLst>
          </p:cNvPr>
          <p:cNvSpPr txBox="1"/>
          <p:nvPr/>
        </p:nvSpPr>
        <p:spPr>
          <a:xfrm>
            <a:off x="949814" y="2139700"/>
            <a:ext cx="22086061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sz="32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graph shows </a:t>
            </a:r>
            <a:r>
              <a:rPr kumimoji="0" lang="en-GB" sz="3200" b="1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that the use of generative AI for nefarious purposes has become an increasingly popular </a:t>
            </a:r>
            <a:r>
              <a:rPr kumimoji="0" lang="en-GB" sz="3200" b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topic on the dark web after the </a:t>
            </a:r>
            <a:r>
              <a:rPr kumimoji="0" lang="en-GB" sz="3200" b="1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launch of ChatGPT.</a:t>
            </a:r>
            <a:r>
              <a:rPr lang="it-IT" sz="3200" b="1" dirty="0">
                <a:solidFill>
                  <a:srgbClr val="000000"/>
                </a:solidFill>
              </a:rPr>
              <a:t> 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</a:pPr>
            <a:r>
              <a:rPr lang="en-AU" sz="3200" b="1" dirty="0">
                <a:solidFill>
                  <a:srgbClr val="000000"/>
                </a:solidFill>
              </a:rPr>
              <a:t>This shows an increasing interest of malicious actors to AI for malicious purposes.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5B26F-8060-A94F-5D49-ED51FDE73A4F}"/>
              </a:ext>
            </a:extLst>
          </p:cNvPr>
          <p:cNvSpPr txBox="1"/>
          <p:nvPr/>
        </p:nvSpPr>
        <p:spPr>
          <a:xfrm>
            <a:off x="15474266" y="4887289"/>
            <a:ext cx="7561609" cy="66890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sz="3200" b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Main malicious uses of AI</a:t>
            </a:r>
          </a:p>
          <a:p>
            <a:pPr marL="457200" indent="-457200" algn="l" defTabSz="2438338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rgbClr val="000000"/>
                </a:solidFill>
              </a:rPr>
              <a:t>Fake News</a:t>
            </a:r>
            <a:r>
              <a:rPr lang="en-GB" sz="3200" dirty="0">
                <a:solidFill>
                  <a:srgbClr val="000000"/>
                </a:solidFill>
              </a:rPr>
              <a:t>: AI-Generated and Manipulated Audio, Pictures and Videos</a:t>
            </a:r>
          </a:p>
          <a:p>
            <a:pPr marL="457200" indent="-457200" algn="l" defTabSz="2438338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rgbClr val="000000"/>
                </a:solidFill>
              </a:rPr>
              <a:t>Improving Social Engineering</a:t>
            </a:r>
          </a:p>
          <a:p>
            <a:pPr marL="457200" indent="-457200" algn="l" defTabSz="2438338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rgbClr val="000000"/>
                </a:solidFill>
              </a:rPr>
              <a:t>Malware development and auto/learning functions</a:t>
            </a:r>
            <a:r>
              <a:rPr lang="en-GB" sz="3200" dirty="0">
                <a:solidFill>
                  <a:srgbClr val="000000"/>
                </a:solidFill>
              </a:rPr>
              <a:t>.</a:t>
            </a:r>
          </a:p>
          <a:p>
            <a:pPr marL="457200" indent="-457200" algn="l" defTabSz="2438338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3200" b="1" dirty="0">
                <a:solidFill>
                  <a:srgbClr val="000000"/>
                </a:solidFill>
              </a:rPr>
              <a:t>Customized Spear-Phishing at Scale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45BF-F0A1-8664-DEC1-54C7EE5DD542}"/>
              </a:ext>
            </a:extLst>
          </p:cNvPr>
          <p:cNvGrpSpPr/>
          <p:nvPr/>
        </p:nvGrpSpPr>
        <p:grpSpPr>
          <a:xfrm>
            <a:off x="2076450" y="4500092"/>
            <a:ext cx="10807269" cy="3590405"/>
            <a:chOff x="2076450" y="4500092"/>
            <a:chExt cx="10807269" cy="35904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323470-292D-753D-2886-FB6178C8755F}"/>
                </a:ext>
              </a:extLst>
            </p:cNvPr>
            <p:cNvGrpSpPr/>
            <p:nvPr/>
          </p:nvGrpSpPr>
          <p:grpSpPr>
            <a:xfrm>
              <a:off x="2076450" y="5035146"/>
              <a:ext cx="10807269" cy="3055351"/>
              <a:chOff x="2609850" y="4594812"/>
              <a:chExt cx="10807269" cy="3055351"/>
            </a:xfrm>
          </p:grpSpPr>
          <p:pic>
            <p:nvPicPr>
              <p:cNvPr id="3074" name="Picture 2" descr="A threat actor explains WormGPT">
                <a:extLst>
                  <a:ext uri="{FF2B5EF4-FFF2-40B4-BE49-F238E27FC236}">
                    <a16:creationId xmlns:a16="http://schemas.microsoft.com/office/drawing/2014/main" id="{3A19FB22-B4FA-A298-16B3-18653A68D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5148" y="4594812"/>
                <a:ext cx="3751971" cy="3055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D0ACC-E209-D592-B78D-34143A3D348B}"/>
                  </a:ext>
                </a:extLst>
              </p:cNvPr>
              <p:cNvSpPr txBox="1"/>
              <p:nvPr/>
            </p:nvSpPr>
            <p:spPr>
              <a:xfrm>
                <a:off x="2609850" y="4721352"/>
                <a:ext cx="6896100" cy="26776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GB" b="0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The use of generative AI will likely </a:t>
                </a:r>
                <a:r>
                  <a:rPr lang="en-GB" b="1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enable cybercriminals to launch attacks against thousands of users </a:t>
                </a:r>
                <a:r>
                  <a:rPr lang="en-GB" b="0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with customized messages gleaned from data from </a:t>
                </a:r>
                <a:r>
                  <a:rPr lang="en-GB" b="1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social media accounts</a:t>
                </a:r>
                <a:r>
                  <a:rPr lang="en-GB" b="0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, </a:t>
                </a:r>
                <a:r>
                  <a:rPr lang="en-GB" b="0" i="1" u="none" strike="noStrike" dirty="0">
                    <a:solidFill>
                      <a:srgbClr val="02599C"/>
                    </a:solidFill>
                    <a:effectLst/>
                    <a:latin typeface="Georgia" panose="02040502050405020303" pitchFamily="18" charset="0"/>
                    <a:hlinkClick r:id="rId5"/>
                  </a:rPr>
                  <a:t>OSINT sources</a:t>
                </a:r>
                <a:r>
                  <a:rPr lang="en-GB" b="0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, and online databases, dramatically </a:t>
                </a:r>
                <a:r>
                  <a:rPr lang="en-GB" b="1" i="1" dirty="0">
                    <a:solidFill>
                      <a:srgbClr val="070707"/>
                    </a:solidFill>
                    <a:effectLst/>
                    <a:latin typeface="Georgia" panose="02040502050405020303" pitchFamily="18" charset="0"/>
                  </a:rPr>
                  <a:t>increasing the threat to employees from email phishing.</a:t>
                </a:r>
                <a:endParaRPr lang="it-IT" b="1" i="1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CF6759-7202-904D-1339-F2491144DB3E}"/>
                </a:ext>
              </a:extLst>
            </p:cNvPr>
            <p:cNvSpPr txBox="1"/>
            <p:nvPr/>
          </p:nvSpPr>
          <p:spPr>
            <a:xfrm>
              <a:off x="10010988" y="4500092"/>
              <a:ext cx="1993490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-IT" b="1" i="0" dirty="0" err="1">
                  <a:solidFill>
                    <a:srgbClr val="070707"/>
                  </a:solidFill>
                  <a:effectLst/>
                  <a:latin typeface="Georgia" panose="02040502050405020303" pitchFamily="18" charset="0"/>
                </a:rPr>
                <a:t>WormGPT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637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CC84411-51BA-A02C-20B6-5CDB1CF45A43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GB" sz="4500" dirty="0"/>
              <a:t>The Role of Training and Education</a:t>
            </a:r>
            <a:endParaRPr lang="it-IT" sz="4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583CA-64FB-F8E5-62F3-95026DB8C1D2}"/>
              </a:ext>
            </a:extLst>
          </p:cNvPr>
          <p:cNvSpPr txBox="1"/>
          <p:nvPr/>
        </p:nvSpPr>
        <p:spPr>
          <a:xfrm>
            <a:off x="868807" y="8054037"/>
            <a:ext cx="7200000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GB" sz="2800" b="1" dirty="0">
                <a:solidFill>
                  <a:srgbClr val="004995"/>
                </a:solidFill>
              </a:rPr>
              <a:t>1. Importance of Training in AI and Cybersecurity</a:t>
            </a:r>
          </a:p>
          <a:p>
            <a:endParaRPr lang="en-GB" dirty="0"/>
          </a:p>
          <a:p>
            <a:r>
              <a:rPr lang="en-GB" dirty="0"/>
              <a:t>As AI becomes more integrated into aviation, it's important for everyone from </a:t>
            </a:r>
            <a:r>
              <a:rPr lang="en-GB" b="1" dirty="0"/>
              <a:t>pilots</a:t>
            </a:r>
            <a:r>
              <a:rPr lang="en-GB" dirty="0"/>
              <a:t> to </a:t>
            </a:r>
            <a:r>
              <a:rPr lang="en-GB" b="1" dirty="0"/>
              <a:t>ground crews and operators </a:t>
            </a:r>
            <a:r>
              <a:rPr lang="en-GB" dirty="0"/>
              <a:t>to have a basic understanding of how to work with these systems. </a:t>
            </a:r>
          </a:p>
          <a:p>
            <a:r>
              <a:rPr lang="en-GB" b="1" dirty="0"/>
              <a:t>Furthermore, cybersecurity professionals must be trained in the latest AI security best practises.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73D7E-B14B-D2C6-7ABF-5BB7931F7800}"/>
              </a:ext>
            </a:extLst>
          </p:cNvPr>
          <p:cNvSpPr txBox="1"/>
          <p:nvPr/>
        </p:nvSpPr>
        <p:spPr>
          <a:xfrm>
            <a:off x="8385017" y="8054037"/>
            <a:ext cx="7200000" cy="39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GB" sz="2800" b="1" dirty="0">
                <a:solidFill>
                  <a:srgbClr val="004995"/>
                </a:solidFill>
              </a:rPr>
              <a:t>2. Ensuring Education for AI Professionals </a:t>
            </a:r>
          </a:p>
          <a:p>
            <a:endParaRPr lang="en-GB" dirty="0"/>
          </a:p>
          <a:p>
            <a:r>
              <a:rPr lang="en-GB" dirty="0"/>
              <a:t>The growing use of AI presents opportunities for those interested in working in this field. </a:t>
            </a:r>
          </a:p>
          <a:p>
            <a:r>
              <a:rPr lang="en-GB" b="1" dirty="0"/>
              <a:t>Education </a:t>
            </a:r>
            <a:r>
              <a:rPr lang="en-GB" dirty="0"/>
              <a:t>and </a:t>
            </a:r>
            <a:r>
              <a:rPr lang="en-GB" b="1" dirty="0"/>
              <a:t>training programs </a:t>
            </a:r>
            <a:r>
              <a:rPr lang="en-GB" dirty="0"/>
              <a:t>must be designed to ensure that students leaving these programs are equipped with the necessary </a:t>
            </a:r>
            <a:r>
              <a:rPr lang="en-GB" b="1" dirty="0"/>
              <a:t>skills and knowledge to succeed in this rapidly evolving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92822-A69F-A26C-D8C2-CD6AC107AD3E}"/>
              </a:ext>
            </a:extLst>
          </p:cNvPr>
          <p:cNvSpPr txBox="1"/>
          <p:nvPr/>
        </p:nvSpPr>
        <p:spPr>
          <a:xfrm>
            <a:off x="15955015" y="8054037"/>
            <a:ext cx="7200000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en-GB" sz="2800" b="1" dirty="0">
                <a:solidFill>
                  <a:srgbClr val="004995"/>
                </a:solidFill>
              </a:rPr>
              <a:t>3. Collaborations Between Educational Institutions and Industry Players</a:t>
            </a:r>
          </a:p>
          <a:p>
            <a:endParaRPr lang="en-GB" dirty="0"/>
          </a:p>
          <a:p>
            <a:r>
              <a:rPr lang="en-GB" dirty="0"/>
              <a:t>Given the complexity of this field, </a:t>
            </a:r>
            <a:r>
              <a:rPr lang="en-GB" b="1" dirty="0"/>
              <a:t>collaborations</a:t>
            </a:r>
            <a:r>
              <a:rPr lang="en-GB" dirty="0"/>
              <a:t> between </a:t>
            </a:r>
            <a:r>
              <a:rPr lang="en-GB" b="1" dirty="0"/>
              <a:t>educational institutions and industry players</a:t>
            </a:r>
            <a:r>
              <a:rPr lang="en-GB" dirty="0"/>
              <a:t> are essential. Industry partners can provide the practical expertise needed to develop effective aviation cybersecurity training programs that prepare students for real-world challenges.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9A370-84C2-F9AB-2953-E9B6BB46E740}"/>
              </a:ext>
            </a:extLst>
          </p:cNvPr>
          <p:cNvSpPr txBox="1"/>
          <p:nvPr/>
        </p:nvSpPr>
        <p:spPr>
          <a:xfrm>
            <a:off x="889000" y="1962140"/>
            <a:ext cx="22146875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Aviation organizations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must prioritize cybersecurity measures to safeguard their systems and data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This includes implementing robust security protocols, conducting regular cyber risk assessments, and staying abreast of evolving cyber threats. 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Additionally,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fostering a culture of cybersecurity awareness and providing ongoing training to employees is essential in mitigating the risk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28" name="Picture 4" descr="Artificial Intelligence Quality Training | TÜV SÜD">
            <a:extLst>
              <a:ext uri="{FF2B5EF4-FFF2-40B4-BE49-F238E27FC236}">
                <a16:creationId xmlns:a16="http://schemas.microsoft.com/office/drawing/2014/main" id="{D7A656F7-1475-8EEE-B441-B55676E1A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07" y="5082144"/>
            <a:ext cx="511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n't miss the boat on AI changes and risks, businesses told | RNZ News">
            <a:extLst>
              <a:ext uri="{FF2B5EF4-FFF2-40B4-BE49-F238E27FC236}">
                <a16:creationId xmlns:a16="http://schemas.microsoft.com/office/drawing/2014/main" id="{9A369FA7-4B92-E893-7EDA-035193E54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/>
          <a:stretch/>
        </p:blipFill>
        <p:spPr bwMode="auto">
          <a:xfrm>
            <a:off x="17080896" y="5082144"/>
            <a:ext cx="521903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I In Education: How Is It Transforming The Industry?">
            <a:extLst>
              <a:ext uri="{FF2B5EF4-FFF2-40B4-BE49-F238E27FC236}">
                <a16:creationId xmlns:a16="http://schemas.microsoft.com/office/drawing/2014/main" id="{B88C39DB-0294-08DC-931B-0078673C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733" y="5082144"/>
            <a:ext cx="5132221" cy="28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0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3E11631-6F23-8CCD-4258-AB294D3DECF1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Awareness on Innovation is crucial, ADR has developed ad </a:t>
            </a:r>
            <a:r>
              <a:rPr lang="en-US" sz="4800" dirty="0" err="1"/>
              <a:t>ad</a:t>
            </a:r>
            <a:r>
              <a:rPr lang="en-GB" sz="4800" dirty="0"/>
              <a:t>-</a:t>
            </a:r>
            <a:r>
              <a:rPr lang="en-US" sz="4800" dirty="0"/>
              <a:t>hoc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8B145-6BCF-6CA7-7D56-15B453656AE5}"/>
              </a:ext>
            </a:extLst>
          </p:cNvPr>
          <p:cNvSpPr txBox="1"/>
          <p:nvPr/>
        </p:nvSpPr>
        <p:spPr>
          <a:xfrm>
            <a:off x="949814" y="2426106"/>
            <a:ext cx="2304579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lvl="1" indent="0" algn="l" defTabSz="2438338"/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In ADR,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"</a:t>
            </a: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4995"/>
                </a:solidFill>
                <a:effectLst/>
                <a:uFillTx/>
                <a:ea typeface="+mn-ea"/>
                <a:cs typeface="+mn-cs"/>
                <a:sym typeface="Helvetica Neue"/>
              </a:rPr>
              <a:t>Innovation Engagement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" </a:t>
            </a: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is a program designed to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spread the culture of innovation </a:t>
            </a: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 Neue"/>
              </a:rPr>
              <a:t>within ADR</a:t>
            </a:r>
            <a:endParaRPr kumimoji="0" lang="it-IT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Helvetica Neue"/>
            </a:endParaRPr>
          </a:p>
        </p:txBody>
      </p:sp>
      <p:sp>
        <p:nvSpPr>
          <p:cNvPr id="22" name="Rettangolo con angoli arrotondati 29">
            <a:extLst>
              <a:ext uri="{FF2B5EF4-FFF2-40B4-BE49-F238E27FC236}">
                <a16:creationId xmlns:a16="http://schemas.microsoft.com/office/drawing/2014/main" id="{E1460FB5-48D7-927C-9EC2-687FAA2CCDF6}"/>
              </a:ext>
            </a:extLst>
          </p:cNvPr>
          <p:cNvSpPr/>
          <p:nvPr/>
        </p:nvSpPr>
        <p:spPr>
          <a:xfrm>
            <a:off x="1771127" y="4033740"/>
            <a:ext cx="6034456" cy="2160000"/>
          </a:xfrm>
          <a:prstGeom prst="roundRect">
            <a:avLst/>
          </a:prstGeom>
          <a:solidFill>
            <a:srgbClr val="038CAD"/>
          </a:solidFill>
          <a:ln w="12700" cap="flat">
            <a:solidFill>
              <a:srgbClr val="038CA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3" name="Gruppo 9">
            <a:extLst>
              <a:ext uri="{FF2B5EF4-FFF2-40B4-BE49-F238E27FC236}">
                <a16:creationId xmlns:a16="http://schemas.microsoft.com/office/drawing/2014/main" id="{934C4C6B-8905-45D7-74BD-1794E66CBCF9}"/>
              </a:ext>
            </a:extLst>
          </p:cNvPr>
          <p:cNvGrpSpPr/>
          <p:nvPr/>
        </p:nvGrpSpPr>
        <p:grpSpPr>
          <a:xfrm>
            <a:off x="949814" y="4303740"/>
            <a:ext cx="1620000" cy="1620000"/>
            <a:chOff x="3486235" y="3922448"/>
            <a:chExt cx="4687822" cy="4680001"/>
          </a:xfrm>
        </p:grpSpPr>
        <p:sp>
          <p:nvSpPr>
            <p:cNvPr id="24" name="Connettore 10">
              <a:extLst>
                <a:ext uri="{FF2B5EF4-FFF2-40B4-BE49-F238E27FC236}">
                  <a16:creationId xmlns:a16="http://schemas.microsoft.com/office/drawing/2014/main" id="{43C93939-0FE5-0529-30D7-B3653EF0F58C}"/>
                </a:ext>
              </a:extLst>
            </p:cNvPr>
            <p:cNvSpPr/>
            <p:nvPr/>
          </p:nvSpPr>
          <p:spPr>
            <a:xfrm>
              <a:off x="3494057" y="3922448"/>
              <a:ext cx="4680000" cy="4680001"/>
            </a:xfrm>
            <a:prstGeom prst="flowChartConnector">
              <a:avLst/>
            </a:prstGeom>
            <a:solidFill>
              <a:schemeClr val="bg1"/>
            </a:solidFill>
            <a:ln w="57150" cap="flat">
              <a:solidFill>
                <a:srgbClr val="038CA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noAutofit/>
            </a:bodyPr>
            <a:lstStyle>
              <a:defPPr marL="0" marR="0" indent="0" algn="l" defTabSz="91418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10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18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288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392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549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2577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19968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678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1" i="0" u="none" strike="noStrike" cap="none" spc="0" normalizeH="0" baseline="0">
                <a:ln>
                  <a:noFill/>
                </a:ln>
                <a:solidFill>
                  <a:srgbClr val="41AA34"/>
                </a:solidFill>
                <a:effectLst/>
                <a:uFillTx/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5" name="Immagine 11" descr="Immagine che contiene clipart, Elementi grafici, cartone animato&#10;&#10;Descrizione generata automaticamente">
              <a:extLst>
                <a:ext uri="{FF2B5EF4-FFF2-40B4-BE49-F238E27FC236}">
                  <a16:creationId xmlns:a16="http://schemas.microsoft.com/office/drawing/2014/main" id="{C1306B23-BFAF-74FA-6AC2-1260F413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35" y="4117497"/>
              <a:ext cx="4289900" cy="4289900"/>
            </a:xfrm>
            <a:prstGeom prst="rect">
              <a:avLst/>
            </a:prstGeom>
          </p:spPr>
        </p:pic>
      </p:grpSp>
      <p:sp>
        <p:nvSpPr>
          <p:cNvPr id="18" name="Rettangolo con angoli arrotondati 28">
            <a:extLst>
              <a:ext uri="{FF2B5EF4-FFF2-40B4-BE49-F238E27FC236}">
                <a16:creationId xmlns:a16="http://schemas.microsoft.com/office/drawing/2014/main" id="{85C5E970-34F7-9D45-F820-9BC879C4B068}"/>
              </a:ext>
            </a:extLst>
          </p:cNvPr>
          <p:cNvSpPr/>
          <p:nvPr/>
        </p:nvSpPr>
        <p:spPr>
          <a:xfrm>
            <a:off x="9068673" y="4035690"/>
            <a:ext cx="6074682" cy="2160000"/>
          </a:xfrm>
          <a:prstGeom prst="roundRect">
            <a:avLst/>
          </a:prstGeom>
          <a:solidFill>
            <a:srgbClr val="038CAD"/>
          </a:solidFill>
          <a:ln w="12700" cap="flat">
            <a:solidFill>
              <a:srgbClr val="038CA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9" name="Gruppo 16">
            <a:extLst>
              <a:ext uri="{FF2B5EF4-FFF2-40B4-BE49-F238E27FC236}">
                <a16:creationId xmlns:a16="http://schemas.microsoft.com/office/drawing/2014/main" id="{CA14DC49-07C7-9A3B-F94C-6F84D0A2A261}"/>
              </a:ext>
            </a:extLst>
          </p:cNvPr>
          <p:cNvGrpSpPr/>
          <p:nvPr/>
        </p:nvGrpSpPr>
        <p:grpSpPr>
          <a:xfrm>
            <a:off x="8558703" y="4305690"/>
            <a:ext cx="1620000" cy="1620000"/>
            <a:chOff x="9852001" y="3922449"/>
            <a:chExt cx="4680000" cy="4680001"/>
          </a:xfrm>
        </p:grpSpPr>
        <p:sp>
          <p:nvSpPr>
            <p:cNvPr id="20" name="Connettore 12">
              <a:extLst>
                <a:ext uri="{FF2B5EF4-FFF2-40B4-BE49-F238E27FC236}">
                  <a16:creationId xmlns:a16="http://schemas.microsoft.com/office/drawing/2014/main" id="{B19B5381-5D67-2322-5408-4BB9E915CA2D}"/>
                </a:ext>
              </a:extLst>
            </p:cNvPr>
            <p:cNvSpPr/>
            <p:nvPr/>
          </p:nvSpPr>
          <p:spPr>
            <a:xfrm>
              <a:off x="9852001" y="3922449"/>
              <a:ext cx="4680000" cy="4680001"/>
            </a:xfrm>
            <a:prstGeom prst="flowChartConnector">
              <a:avLst/>
            </a:prstGeom>
            <a:solidFill>
              <a:schemeClr val="bg1"/>
            </a:solidFill>
            <a:ln w="57150" cap="flat">
              <a:solidFill>
                <a:srgbClr val="038CA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noAutofit/>
            </a:bodyPr>
            <a:lstStyle>
              <a:defPPr marL="0" marR="0" indent="0" algn="l" defTabSz="91418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10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18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288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392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549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2577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19968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678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1" i="0" u="none" strike="noStrike" cap="none" spc="0" normalizeH="0" baseline="0">
                <a:ln>
                  <a:noFill/>
                </a:ln>
                <a:solidFill>
                  <a:srgbClr val="41AA34"/>
                </a:solidFill>
                <a:effectLst/>
                <a:uFillTx/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1" name="Immagine 13" descr="Immagine che contiene clipart, Elementi grafici, cartone animato, grafica&#10;&#10;Descrizione generata automaticamente">
              <a:extLst>
                <a:ext uri="{FF2B5EF4-FFF2-40B4-BE49-F238E27FC236}">
                  <a16:creationId xmlns:a16="http://schemas.microsoft.com/office/drawing/2014/main" id="{565D46AF-FC12-F3AF-92F1-0234293D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306" y="4709845"/>
              <a:ext cx="3105204" cy="3105204"/>
            </a:xfrm>
            <a:prstGeom prst="rect">
              <a:avLst/>
            </a:prstGeom>
          </p:spPr>
        </p:pic>
      </p:grpSp>
      <p:sp>
        <p:nvSpPr>
          <p:cNvPr id="14" name="Rettangolo con angoli arrotondati 26">
            <a:extLst>
              <a:ext uri="{FF2B5EF4-FFF2-40B4-BE49-F238E27FC236}">
                <a16:creationId xmlns:a16="http://schemas.microsoft.com/office/drawing/2014/main" id="{F9376E05-BE77-69CA-FF73-92979A5E01A8}"/>
              </a:ext>
            </a:extLst>
          </p:cNvPr>
          <p:cNvSpPr/>
          <p:nvPr/>
        </p:nvSpPr>
        <p:spPr>
          <a:xfrm>
            <a:off x="16138813" y="4035690"/>
            <a:ext cx="6897062" cy="2160000"/>
          </a:xfrm>
          <a:prstGeom prst="roundRect">
            <a:avLst/>
          </a:prstGeom>
          <a:solidFill>
            <a:srgbClr val="038CAD"/>
          </a:solidFill>
          <a:ln w="12700" cap="flat">
            <a:solidFill>
              <a:srgbClr val="038CA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5" name="Gruppo 18">
            <a:extLst>
              <a:ext uri="{FF2B5EF4-FFF2-40B4-BE49-F238E27FC236}">
                <a16:creationId xmlns:a16="http://schemas.microsoft.com/office/drawing/2014/main" id="{C4B032E0-242A-4E2B-F946-13FA46E1C0AB}"/>
              </a:ext>
            </a:extLst>
          </p:cNvPr>
          <p:cNvGrpSpPr/>
          <p:nvPr/>
        </p:nvGrpSpPr>
        <p:grpSpPr>
          <a:xfrm>
            <a:off x="15613742" y="4305690"/>
            <a:ext cx="1620000" cy="1620000"/>
            <a:chOff x="16209944" y="3922447"/>
            <a:chExt cx="4680000" cy="4679999"/>
          </a:xfrm>
        </p:grpSpPr>
        <p:sp>
          <p:nvSpPr>
            <p:cNvPr id="16" name="Connettore 19">
              <a:extLst>
                <a:ext uri="{FF2B5EF4-FFF2-40B4-BE49-F238E27FC236}">
                  <a16:creationId xmlns:a16="http://schemas.microsoft.com/office/drawing/2014/main" id="{51E701E6-94F2-2DE3-4232-755FB0652065}"/>
                </a:ext>
              </a:extLst>
            </p:cNvPr>
            <p:cNvSpPr/>
            <p:nvPr/>
          </p:nvSpPr>
          <p:spPr>
            <a:xfrm>
              <a:off x="16209944" y="3922447"/>
              <a:ext cx="4680000" cy="4679999"/>
            </a:xfrm>
            <a:prstGeom prst="flowChartConnector">
              <a:avLst/>
            </a:prstGeom>
            <a:solidFill>
              <a:schemeClr val="bg1"/>
            </a:solidFill>
            <a:ln w="57150" cap="flat">
              <a:solidFill>
                <a:srgbClr val="038CA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noAutofit/>
            </a:bodyPr>
            <a:lstStyle>
              <a:defPPr marL="0" marR="0" indent="0" algn="l" defTabSz="91418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10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18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288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392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549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2577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19968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678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1" i="0" u="none" strike="noStrike" cap="none" spc="0" normalizeH="0" baseline="0">
                <a:ln>
                  <a:noFill/>
                </a:ln>
                <a:solidFill>
                  <a:srgbClr val="41AA34"/>
                </a:solidFill>
                <a:effectLst/>
                <a:uFillTx/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7" name="Immagine 23" descr="Immagine che contiene logo, Elementi grafici, simbolo, clipart&#10;&#10;Descrizione generata automaticamente">
              <a:extLst>
                <a:ext uri="{FF2B5EF4-FFF2-40B4-BE49-F238E27FC236}">
                  <a16:creationId xmlns:a16="http://schemas.microsoft.com/office/drawing/2014/main" id="{F675C54D-9D79-6080-B790-9B890CED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7852" y="4834723"/>
              <a:ext cx="2844183" cy="2844183"/>
            </a:xfrm>
            <a:prstGeom prst="rect">
              <a:avLst/>
            </a:prstGeom>
          </p:spPr>
        </p:pic>
      </p:grpSp>
      <p:cxnSp>
        <p:nvCxnSpPr>
          <p:cNvPr id="9" name="Connettore diritto 5">
            <a:extLst>
              <a:ext uri="{FF2B5EF4-FFF2-40B4-BE49-F238E27FC236}">
                <a16:creationId xmlns:a16="http://schemas.microsoft.com/office/drawing/2014/main" id="{2D468190-895D-5D05-834D-BA76AACF689E}"/>
              </a:ext>
            </a:extLst>
          </p:cNvPr>
          <p:cNvCxnSpPr>
            <a:cxnSpLocks/>
          </p:cNvCxnSpPr>
          <p:nvPr/>
        </p:nvCxnSpPr>
        <p:spPr>
          <a:xfrm flipH="1">
            <a:off x="884828" y="3570273"/>
            <a:ext cx="6038491" cy="0"/>
          </a:xfrm>
          <a:prstGeom prst="line">
            <a:avLst/>
          </a:prstGeom>
          <a:noFill/>
          <a:ln w="38100" cap="flat">
            <a:solidFill>
              <a:srgbClr val="004995"/>
            </a:solidFill>
            <a:prstDash val="solid"/>
            <a:miter lim="400000"/>
            <a:headEnd type="oval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CasellaDiTesto 34">
            <a:extLst>
              <a:ext uri="{FF2B5EF4-FFF2-40B4-BE49-F238E27FC236}">
                <a16:creationId xmlns:a16="http://schemas.microsoft.com/office/drawing/2014/main" id="{D0B85F94-DD2E-5A74-3635-96A2E2CF94A5}"/>
              </a:ext>
            </a:extLst>
          </p:cNvPr>
          <p:cNvSpPr txBox="1"/>
          <p:nvPr/>
        </p:nvSpPr>
        <p:spPr>
          <a:xfrm>
            <a:off x="2061549" y="3247287"/>
            <a:ext cx="3059033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/>
            <a:r>
              <a:rPr lang="it-IT" sz="3200" b="1" i="1" dirty="0" err="1">
                <a:solidFill>
                  <a:srgbClr val="004995"/>
                </a:solidFill>
                <a:effectLst/>
                <a:latin typeface="+mj-lt"/>
                <a:ea typeface="Calibri" panose="020F0502020204030204" pitchFamily="34" charset="0"/>
              </a:rPr>
              <a:t>Objectives</a:t>
            </a:r>
            <a:endParaRPr lang="it-IT" sz="3200" b="1" i="1" dirty="0">
              <a:solidFill>
                <a:srgbClr val="004995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CasellaDiTesto 41">
            <a:extLst>
              <a:ext uri="{FF2B5EF4-FFF2-40B4-BE49-F238E27FC236}">
                <a16:creationId xmlns:a16="http://schemas.microsoft.com/office/drawing/2014/main" id="{721B8C0D-D057-5332-F769-D8E5EBF73E98}"/>
              </a:ext>
            </a:extLst>
          </p:cNvPr>
          <p:cNvSpPr txBox="1"/>
          <p:nvPr/>
        </p:nvSpPr>
        <p:spPr>
          <a:xfrm>
            <a:off x="2681173" y="4125522"/>
            <a:ext cx="488207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n-GB" i="1" dirty="0">
                <a:solidFill>
                  <a:schemeClr val="bg1"/>
                </a:solidFill>
                <a:latin typeface="+mj-lt"/>
              </a:rPr>
              <a:t>To implement an </a:t>
            </a:r>
            <a:r>
              <a:rPr lang="en-GB" b="1" i="1" dirty="0">
                <a:solidFill>
                  <a:schemeClr val="bg1"/>
                </a:solidFill>
                <a:latin typeface="+mj-lt"/>
              </a:rPr>
              <a:t>entrepreneurship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 pathway for our ADR colleagues in order to make them </a:t>
            </a:r>
            <a:r>
              <a:rPr lang="en-GB" b="1" i="1" dirty="0">
                <a:solidFill>
                  <a:schemeClr val="bg1"/>
                </a:solidFill>
                <a:latin typeface="+mj-lt"/>
              </a:rPr>
              <a:t>concretely part of the business innovation process</a:t>
            </a:r>
            <a:endParaRPr lang="it-IT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asellaDiTesto 186">
            <a:extLst>
              <a:ext uri="{FF2B5EF4-FFF2-40B4-BE49-F238E27FC236}">
                <a16:creationId xmlns:a16="http://schemas.microsoft.com/office/drawing/2014/main" id="{92B753DB-3B02-4EEF-A607-7E700E008C6F}"/>
              </a:ext>
            </a:extLst>
          </p:cNvPr>
          <p:cNvSpPr txBox="1"/>
          <p:nvPr/>
        </p:nvSpPr>
        <p:spPr>
          <a:xfrm>
            <a:off x="10300477" y="4100067"/>
            <a:ext cx="484287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n-GB" i="1" dirty="0">
                <a:solidFill>
                  <a:schemeClr val="bg1"/>
                </a:solidFill>
                <a:latin typeface="+mj-lt"/>
              </a:rPr>
              <a:t>Develop a path to </a:t>
            </a:r>
            <a:r>
              <a:rPr lang="en-GB" b="1" i="1" dirty="0">
                <a:solidFill>
                  <a:schemeClr val="bg1"/>
                </a:solidFill>
                <a:latin typeface="+mj-lt"/>
              </a:rPr>
              <a:t>make innovation pervasive in corporate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veins through the involvement of ADR colleagues and the </a:t>
            </a:r>
            <a:r>
              <a:rPr lang="en-GB" b="1" i="1" dirty="0">
                <a:solidFill>
                  <a:schemeClr val="bg1"/>
                </a:solidFill>
                <a:latin typeface="+mj-lt"/>
              </a:rPr>
              <a:t>Innovation Cabin Crew.</a:t>
            </a:r>
            <a:endParaRPr lang="it-IT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asellaDiTesto 187">
            <a:extLst>
              <a:ext uri="{FF2B5EF4-FFF2-40B4-BE49-F238E27FC236}">
                <a16:creationId xmlns:a16="http://schemas.microsoft.com/office/drawing/2014/main" id="{F757F0BF-40FA-F0C1-9001-F6CB98928B40}"/>
              </a:ext>
            </a:extLst>
          </p:cNvPr>
          <p:cNvSpPr txBox="1"/>
          <p:nvPr/>
        </p:nvSpPr>
        <p:spPr>
          <a:xfrm>
            <a:off x="17429127" y="4381156"/>
            <a:ext cx="543087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n-GB" b="1" i="1" dirty="0">
                <a:solidFill>
                  <a:schemeClr val="bg1"/>
                </a:solidFill>
                <a:latin typeface="+mj-lt"/>
              </a:rPr>
              <a:t>Contribute to the ability to identify Innovation Needs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 in order to integrate/enrich the Innovative Project Portfolio</a:t>
            </a:r>
            <a:endParaRPr lang="it-IT" b="1" i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96B7D6-7661-65AB-1D59-6FA1273C1C3C}"/>
              </a:ext>
            </a:extLst>
          </p:cNvPr>
          <p:cNvGrpSpPr/>
          <p:nvPr/>
        </p:nvGrpSpPr>
        <p:grpSpPr>
          <a:xfrm>
            <a:off x="735305" y="6601844"/>
            <a:ext cx="22417822" cy="5472430"/>
            <a:chOff x="735305" y="6601844"/>
            <a:chExt cx="21003176" cy="5472430"/>
          </a:xfrm>
          <a:solidFill>
            <a:schemeClr val="bg1">
              <a:lumMod val="95000"/>
            </a:schemeClr>
          </a:solidFill>
        </p:grpSpPr>
        <p:cxnSp>
          <p:nvCxnSpPr>
            <p:cNvPr id="26" name="Connettore diritto 5">
              <a:extLst>
                <a:ext uri="{FF2B5EF4-FFF2-40B4-BE49-F238E27FC236}">
                  <a16:creationId xmlns:a16="http://schemas.microsoft.com/office/drawing/2014/main" id="{4405A469-04CC-7DBE-84EF-2A0443BCE5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305" y="6924831"/>
              <a:ext cx="20728546" cy="0"/>
            </a:xfrm>
            <a:prstGeom prst="line">
              <a:avLst/>
            </a:prstGeom>
            <a:grpFill/>
            <a:ln w="38100" cap="flat">
              <a:solidFill>
                <a:srgbClr val="004995"/>
              </a:solidFill>
              <a:prstDash val="solid"/>
              <a:miter lim="400000"/>
              <a:headEnd type="oval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CasellaDiTesto 34">
              <a:extLst>
                <a:ext uri="{FF2B5EF4-FFF2-40B4-BE49-F238E27FC236}">
                  <a16:creationId xmlns:a16="http://schemas.microsoft.com/office/drawing/2014/main" id="{224B19AC-C49B-53EA-CF37-74B003C522C7}"/>
                </a:ext>
              </a:extLst>
            </p:cNvPr>
            <p:cNvSpPr txBox="1"/>
            <p:nvPr/>
          </p:nvSpPr>
          <p:spPr>
            <a:xfrm>
              <a:off x="1682410" y="6601844"/>
              <a:ext cx="4160832" cy="60448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noAutofit/>
            </a:bodyPr>
            <a:lstStyle>
              <a:defPPr marL="0" marR="0" indent="0" algn="l" defTabSz="91418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10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18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288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392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5495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2577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199680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6783" algn="ctr" defTabSz="24377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2438338"/>
              <a:r>
                <a:rPr lang="it-IT" sz="3200" b="1" i="1" dirty="0">
                  <a:solidFill>
                    <a:srgbClr val="004995"/>
                  </a:solidFill>
                  <a:effectLst/>
                  <a:latin typeface="+mj-lt"/>
                  <a:ea typeface="Calibri" panose="020F0502020204030204" pitchFamily="34" charset="0"/>
                </a:rPr>
                <a:t>Program</a:t>
              </a:r>
              <a:r>
                <a:rPr lang="en-GB" sz="3200" b="1" i="1" dirty="0">
                  <a:solidFill>
                    <a:srgbClr val="004995"/>
                  </a:solidFill>
                  <a:latin typeface="+mj-lt"/>
                  <a:ea typeface="Calibri" panose="020F0502020204030204" pitchFamily="34" charset="0"/>
                </a:rPr>
                <a:t>’</a:t>
              </a:r>
              <a:r>
                <a:rPr lang="it-IT" sz="3200" b="1" i="1" dirty="0">
                  <a:solidFill>
                    <a:srgbClr val="004995"/>
                  </a:solidFill>
                  <a:effectLst/>
                  <a:latin typeface="+mj-lt"/>
                  <a:ea typeface="Calibri" panose="020F0502020204030204" pitchFamily="34" charset="0"/>
                </a:rPr>
                <a:t>s </a:t>
              </a:r>
              <a:r>
                <a:rPr lang="it-IT" sz="3200" b="1" i="1" dirty="0" err="1">
                  <a:solidFill>
                    <a:srgbClr val="004995"/>
                  </a:solidFill>
                  <a:effectLst/>
                  <a:latin typeface="+mj-lt"/>
                  <a:ea typeface="Calibri" panose="020F0502020204030204" pitchFamily="34" charset="0"/>
                </a:rPr>
                <a:t>Pillars</a:t>
              </a:r>
              <a:endParaRPr lang="it-IT" sz="3200" b="1" i="1" dirty="0">
                <a:solidFill>
                  <a:srgbClr val="004995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2B9BCE8-8106-81A7-F7E4-08B1B324C6F5}"/>
                </a:ext>
              </a:extLst>
            </p:cNvPr>
            <p:cNvSpPr/>
            <p:nvPr/>
          </p:nvSpPr>
          <p:spPr>
            <a:xfrm>
              <a:off x="1682410" y="7627434"/>
              <a:ext cx="4606878" cy="4446840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D854A36-5C61-08AF-D5E0-551858F7CA98}"/>
                </a:ext>
              </a:extLst>
            </p:cNvPr>
            <p:cNvSpPr/>
            <p:nvPr/>
          </p:nvSpPr>
          <p:spPr>
            <a:xfrm>
              <a:off x="6832141" y="7622037"/>
              <a:ext cx="4606878" cy="4446840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EDB4461-9427-73B4-3B6A-C85B763D71D1}"/>
                </a:ext>
              </a:extLst>
            </p:cNvPr>
            <p:cNvSpPr/>
            <p:nvPr/>
          </p:nvSpPr>
          <p:spPr>
            <a:xfrm>
              <a:off x="11981872" y="7616640"/>
              <a:ext cx="4606878" cy="4446840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F08BBE4-00D4-9F7B-84FC-0882FFC57C35}"/>
                </a:ext>
              </a:extLst>
            </p:cNvPr>
            <p:cNvSpPr/>
            <p:nvPr/>
          </p:nvSpPr>
          <p:spPr>
            <a:xfrm>
              <a:off x="17131603" y="7611243"/>
              <a:ext cx="4606878" cy="4446840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1" name="CasellaDiTesto 21">
            <a:extLst>
              <a:ext uri="{FF2B5EF4-FFF2-40B4-BE49-F238E27FC236}">
                <a16:creationId xmlns:a16="http://schemas.microsoft.com/office/drawing/2014/main" id="{1F7DA784-ECD7-A771-A45B-1D974D0B57FC}"/>
              </a:ext>
            </a:extLst>
          </p:cNvPr>
          <p:cNvSpPr txBox="1"/>
          <p:nvPr/>
        </p:nvSpPr>
        <p:spPr>
          <a:xfrm>
            <a:off x="1492173" y="7599245"/>
            <a:ext cx="517764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rPr>
              <a:t>FUNDAMENTAL EDUCATION &amp; ENGAGEMENT</a:t>
            </a:r>
          </a:p>
        </p:txBody>
      </p:sp>
      <p:sp>
        <p:nvSpPr>
          <p:cNvPr id="70" name="CasellaDiTesto 21">
            <a:extLst>
              <a:ext uri="{FF2B5EF4-FFF2-40B4-BE49-F238E27FC236}">
                <a16:creationId xmlns:a16="http://schemas.microsoft.com/office/drawing/2014/main" id="{0BDA7FE0-70EC-7E43-D5A2-8DF397FB1382}"/>
              </a:ext>
            </a:extLst>
          </p:cNvPr>
          <p:cNvSpPr txBox="1"/>
          <p:nvPr/>
        </p:nvSpPr>
        <p:spPr>
          <a:xfrm>
            <a:off x="7154059" y="7599245"/>
            <a:ext cx="517764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038CAD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Helvetica Neue"/>
              </a:rPr>
              <a:t>ADVANCED EDUCATION &amp; 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038CAD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Helvetica Neue"/>
              </a:rPr>
              <a:t>AWARENESS</a:t>
            </a:r>
          </a:p>
        </p:txBody>
      </p:sp>
      <p:sp>
        <p:nvSpPr>
          <p:cNvPr id="71" name="CasellaDiTesto 21">
            <a:extLst>
              <a:ext uri="{FF2B5EF4-FFF2-40B4-BE49-F238E27FC236}">
                <a16:creationId xmlns:a16="http://schemas.microsoft.com/office/drawing/2014/main" id="{B840C8DD-E81C-965E-2FD0-A7D273FC16B0}"/>
              </a:ext>
            </a:extLst>
          </p:cNvPr>
          <p:cNvSpPr txBox="1"/>
          <p:nvPr/>
        </p:nvSpPr>
        <p:spPr>
          <a:xfrm>
            <a:off x="12627862" y="7783911"/>
            <a:ext cx="51776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rPr>
              <a:t>PROFICIENCY EDUCATION</a:t>
            </a:r>
          </a:p>
        </p:txBody>
      </p:sp>
      <p:sp>
        <p:nvSpPr>
          <p:cNvPr id="72" name="CasellaDiTesto 21">
            <a:extLst>
              <a:ext uri="{FF2B5EF4-FFF2-40B4-BE49-F238E27FC236}">
                <a16:creationId xmlns:a16="http://schemas.microsoft.com/office/drawing/2014/main" id="{15022811-BC57-9E96-0091-28EB053F7CF7}"/>
              </a:ext>
            </a:extLst>
          </p:cNvPr>
          <p:cNvSpPr txBox="1"/>
          <p:nvPr/>
        </p:nvSpPr>
        <p:spPr>
          <a:xfrm>
            <a:off x="18235481" y="7783911"/>
            <a:ext cx="51776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18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10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18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288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392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495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2577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199680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6783" algn="ctr" defTabSz="24377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Helvetica Neue"/>
              </a:rPr>
              <a:t>ADR GAME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42D870C-011D-6443-8707-D4E3B1923C50}"/>
              </a:ext>
            </a:extLst>
          </p:cNvPr>
          <p:cNvSpPr txBox="1"/>
          <p:nvPr/>
        </p:nvSpPr>
        <p:spPr>
          <a:xfrm>
            <a:off x="1880697" y="8410810"/>
            <a:ext cx="4782673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dirty="0"/>
              <a:t>Fundamental Education &amp; Engagement is an </a:t>
            </a:r>
            <a:r>
              <a:rPr lang="en-GB" b="1" dirty="0"/>
              <a:t>all-digital path </a:t>
            </a:r>
            <a:r>
              <a:rPr lang="en-GB" dirty="0"/>
              <a:t>designed for all ADR resources. The path, which is </a:t>
            </a:r>
            <a:r>
              <a:rPr lang="en-GB" b="1" dirty="0"/>
              <a:t>experiential</a:t>
            </a:r>
            <a:r>
              <a:rPr lang="en-GB" dirty="0"/>
              <a:t>, is purpose-built and </a:t>
            </a:r>
            <a:r>
              <a:rPr lang="en-GB" b="1" dirty="0"/>
              <a:t>designed to create knowledge and awareness </a:t>
            </a:r>
            <a:r>
              <a:rPr lang="en-GB" dirty="0"/>
              <a:t>about the open innovation path adopted by ADR.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5984FA-C0D2-336D-274E-0CC0A00A769F}"/>
              </a:ext>
            </a:extLst>
          </p:cNvPr>
          <p:cNvSpPr txBox="1"/>
          <p:nvPr/>
        </p:nvSpPr>
        <p:spPr>
          <a:xfrm>
            <a:off x="7409327" y="8408334"/>
            <a:ext cx="4782673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b="1" dirty="0"/>
              <a:t>Innovators Path </a:t>
            </a:r>
            <a:r>
              <a:rPr lang="en-GB" dirty="0"/>
              <a:t>is dedicated to 300 ADR people and includes 6 </a:t>
            </a:r>
            <a:r>
              <a:rPr lang="en-GB" b="1" dirty="0"/>
              <a:t>Workshops</a:t>
            </a:r>
            <a:r>
              <a:rPr lang="en-GB" dirty="0"/>
              <a:t> of 6.5h each + 6 Talks of 1.5h each, which will be held in-person at ADR headquarters.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C98ECC-EF3B-9CB1-504C-0722FE6A93C8}"/>
              </a:ext>
            </a:extLst>
          </p:cNvPr>
          <p:cNvSpPr txBox="1"/>
          <p:nvPr/>
        </p:nvSpPr>
        <p:spPr>
          <a:xfrm>
            <a:off x="12937957" y="8405858"/>
            <a:ext cx="4782673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dirty="0"/>
              <a:t>Planned to deliver 3 </a:t>
            </a:r>
            <a:r>
              <a:rPr lang="en-GB" b="1" dirty="0"/>
              <a:t>masterclasses</a:t>
            </a:r>
            <a:r>
              <a:rPr lang="en-GB" dirty="0"/>
              <a:t> each for 30 people, lasting 12 hrs, aimed at exploring the following topics: </a:t>
            </a:r>
            <a:r>
              <a:rPr lang="en-GB" b="1" dirty="0"/>
              <a:t>Robotics in Aviation, Smart Objects &amp; IoT, Digital Customer EXP.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59A4526-9024-B30C-63AC-27618B0235C9}"/>
              </a:ext>
            </a:extLst>
          </p:cNvPr>
          <p:cNvSpPr txBox="1"/>
          <p:nvPr/>
        </p:nvSpPr>
        <p:spPr>
          <a:xfrm>
            <a:off x="18466588" y="8403382"/>
            <a:ext cx="4569288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dirty="0"/>
              <a:t>All participants will be invited in a </a:t>
            </a:r>
            <a:r>
              <a:rPr lang="en-GB" b="1" dirty="0"/>
              <a:t>challenge</a:t>
            </a:r>
            <a:r>
              <a:rPr lang="en-GB" dirty="0"/>
              <a:t>, in teams captained by CCIs, challenging each other in a </a:t>
            </a:r>
            <a:r>
              <a:rPr lang="en-GB" b="1" dirty="0"/>
              <a:t>4-round gaming</a:t>
            </a:r>
            <a:r>
              <a:rPr lang="en-GB" dirty="0"/>
              <a:t> path through an individual </a:t>
            </a:r>
            <a:r>
              <a:rPr lang="en-GB" b="1" dirty="0"/>
              <a:t>quiz</a:t>
            </a:r>
            <a:r>
              <a:rPr lang="en-GB" dirty="0"/>
              <a:t> that will investigate in level of preparation and skills in Innovation.</a:t>
            </a:r>
          </a:p>
        </p:txBody>
      </p:sp>
    </p:spTree>
    <p:extLst>
      <p:ext uri="{BB962C8B-B14F-4D97-AF65-F5344CB8AC3E}">
        <p14:creationId xmlns:p14="http://schemas.microsoft.com/office/powerpoint/2010/main" val="18326418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889000" y="1383074"/>
            <a:ext cx="22086061" cy="86281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In this context, awareness on cyber risks is even more crucial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8DD8B-BA8D-A5FA-07BD-4EB4F48EE1DD}"/>
              </a:ext>
            </a:extLst>
          </p:cNvPr>
          <p:cNvSpPr txBox="1"/>
          <p:nvPr/>
        </p:nvSpPr>
        <p:spPr>
          <a:xfrm>
            <a:off x="949814" y="2586678"/>
            <a:ext cx="230457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 algn="l" defTabSz="2438338"/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Although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technological measures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 needed and the basis to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mitigate risks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statistics show that they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 not enough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as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most cyberattacks happens due to the human factor</a:t>
            </a:r>
            <a:endParaRPr kumimoji="0" lang="it-IT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3FB64-77D2-0139-9D8E-D24A5859BFEB}"/>
              </a:ext>
            </a:extLst>
          </p:cNvPr>
          <p:cNvSpPr txBox="1"/>
          <p:nvPr/>
        </p:nvSpPr>
        <p:spPr>
          <a:xfrm>
            <a:off x="1227277" y="9956348"/>
            <a:ext cx="22011373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4000" b="1" dirty="0">
                <a:solidFill>
                  <a:srgbClr val="000000"/>
                </a:solidFill>
              </a:rPr>
              <a:t>Protecting themself </a:t>
            </a:r>
            <a:r>
              <a:rPr lang="en-GB" sz="4000" b="1" u="sng" dirty="0">
                <a:solidFill>
                  <a:srgbClr val="004995"/>
                </a:solidFill>
              </a:rPr>
              <a:t>is not only a technological matter</a:t>
            </a:r>
            <a:r>
              <a:rPr lang="en-GB" sz="4000" b="1" dirty="0">
                <a:solidFill>
                  <a:srgbClr val="000000"/>
                </a:solidFill>
              </a:rPr>
              <a:t>, but more importantly it is a matter of people's behaviours. </a:t>
            </a:r>
            <a:r>
              <a:rPr lang="en-GB" sz="4000" b="1" u="sng" dirty="0">
                <a:solidFill>
                  <a:srgbClr val="004995"/>
                </a:solidFill>
              </a:rPr>
              <a:t>Hence actions should be focused on Cyber Awareness</a:t>
            </a:r>
            <a:endParaRPr lang="en-US" sz="4000" b="1" u="sng" dirty="0">
              <a:solidFill>
                <a:srgbClr val="004995"/>
              </a:solidFill>
              <a:highlight>
                <a:srgbClr val="FFFF00"/>
              </a:highligh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63A176-4421-52C9-CD26-5CF9D6B180C8}"/>
              </a:ext>
            </a:extLst>
          </p:cNvPr>
          <p:cNvGrpSpPr/>
          <p:nvPr/>
        </p:nvGrpSpPr>
        <p:grpSpPr>
          <a:xfrm>
            <a:off x="2822128" y="4211498"/>
            <a:ext cx="18932972" cy="5293004"/>
            <a:chOff x="955228" y="4460596"/>
            <a:chExt cx="12644040" cy="4702859"/>
          </a:xfrm>
        </p:grpSpPr>
        <p:sp>
          <p:nvSpPr>
            <p:cNvPr id="10" name="Chevron 12">
              <a:extLst>
                <a:ext uri="{FF2B5EF4-FFF2-40B4-BE49-F238E27FC236}">
                  <a16:creationId xmlns:a16="http://schemas.microsoft.com/office/drawing/2014/main" id="{744A719B-31E8-E373-C2FF-84D60C0AFB81}"/>
                </a:ext>
              </a:extLst>
            </p:cNvPr>
            <p:cNvSpPr/>
            <p:nvPr/>
          </p:nvSpPr>
          <p:spPr>
            <a:xfrm>
              <a:off x="955228" y="4460596"/>
              <a:ext cx="12644040" cy="4702859"/>
            </a:xfrm>
            <a:prstGeom prst="chevron">
              <a:avLst>
                <a:gd name="adj" fmla="val 0"/>
              </a:avLst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lIns="182880" tIns="182880" rIns="182880" bIns="182880" rtlCol="0" anchor="ctr" anchorCtr="0"/>
            <a:lstStyle/>
            <a:p>
              <a:pPr marL="360000">
                <a:defRPr/>
              </a:pPr>
              <a:endParaRPr lang="en-AU" sz="4000" cap="all">
                <a:solidFill>
                  <a:srgbClr val="FFFFFF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BA7556-4487-4A55-ECDF-57438106A39D}"/>
                </a:ext>
              </a:extLst>
            </p:cNvPr>
            <p:cNvSpPr txBox="1"/>
            <p:nvPr/>
          </p:nvSpPr>
          <p:spPr>
            <a:xfrm>
              <a:off x="4207185" y="5718028"/>
              <a:ext cx="9136201" cy="1066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US" sz="4000" b="1" dirty="0">
                  <a:solidFill>
                    <a:srgbClr val="000000"/>
                  </a:solidFill>
                  <a:latin typeface="+mj-lt"/>
                </a:rPr>
                <a:t>74% of all intrusions </a:t>
              </a: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include the human element 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through credential theft, </a:t>
              </a: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phishing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, and vulnerability exploitation.</a:t>
              </a:r>
              <a:endParaRPr lang="en-US" sz="3200" b="0" i="1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252353-70ED-1F6E-C84B-9A9BF21C555B}"/>
                </a:ext>
              </a:extLst>
            </p:cNvPr>
            <p:cNvSpPr txBox="1"/>
            <p:nvPr/>
          </p:nvSpPr>
          <p:spPr>
            <a:xfrm>
              <a:off x="4207185" y="6872582"/>
              <a:ext cx="7987397" cy="410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US" b="1" i="1" dirty="0">
                  <a:solidFill>
                    <a:srgbClr val="000000"/>
                  </a:solidFill>
                  <a:latin typeface="+mj-lt"/>
                </a:rPr>
                <a:t>Source:</a:t>
              </a:r>
              <a:r>
                <a:rPr lang="en-US" b="1" i="1" dirty="0">
                  <a:solidFill>
                    <a:srgbClr val="000000"/>
                  </a:solidFill>
                  <a:effectLst/>
                  <a:latin typeface="+mj-lt"/>
                </a:rPr>
                <a:t> Data Breach</a:t>
              </a:r>
              <a:r>
                <a:rPr lang="en-US" b="1" i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b="1" i="1" dirty="0">
                  <a:solidFill>
                    <a:srgbClr val="000000"/>
                  </a:solidFill>
                  <a:effectLst/>
                  <a:latin typeface="+mj-lt"/>
                </a:rPr>
                <a:t>Investigation Report (DBIR 2023)</a:t>
              </a:r>
              <a:endParaRPr lang="it-IT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E0249E-F719-6D1A-70AF-AE29FA15EB6C}"/>
                </a:ext>
              </a:extLst>
            </p:cNvPr>
            <p:cNvSpPr txBox="1"/>
            <p:nvPr/>
          </p:nvSpPr>
          <p:spPr>
            <a:xfrm>
              <a:off x="4172841" y="8635964"/>
              <a:ext cx="5909234" cy="410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US" b="1" i="1" dirty="0">
                  <a:solidFill>
                    <a:srgbClr val="000000"/>
                  </a:solidFill>
                  <a:latin typeface="+mj-lt"/>
                </a:rPr>
                <a:t>Source:</a:t>
              </a:r>
              <a:r>
                <a:rPr lang="en-US" b="1" i="1" dirty="0">
                  <a:solidFill>
                    <a:srgbClr val="000000"/>
                  </a:solidFill>
                  <a:effectLst/>
                  <a:latin typeface="+mj-lt"/>
                </a:rPr>
                <a:t> ENISA Threat Landscape 2023 Report </a:t>
              </a:r>
              <a:endParaRPr lang="it-IT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73788-715F-6521-68A9-568934E625B9}"/>
                </a:ext>
              </a:extLst>
            </p:cNvPr>
            <p:cNvSpPr txBox="1"/>
            <p:nvPr/>
          </p:nvSpPr>
          <p:spPr>
            <a:xfrm>
              <a:off x="4172841" y="7459279"/>
              <a:ext cx="9136201" cy="957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Social Engineering attacks are ranked </a:t>
              </a:r>
              <a:r>
                <a:rPr lang="en-US" sz="3200" b="1" dirty="0">
                  <a:solidFill>
                    <a:srgbClr val="000000"/>
                  </a:solidFill>
                  <a:latin typeface="+mj-lt"/>
                </a:rPr>
                <a:t>Top 3 leading cyber threats 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according to ENISA Threat Landscape 2023 Report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275526-16E2-6231-57DA-DE6B3E3D2C55}"/>
                </a:ext>
              </a:extLst>
            </p:cNvPr>
            <p:cNvGrpSpPr/>
            <p:nvPr/>
          </p:nvGrpSpPr>
          <p:grpSpPr>
            <a:xfrm>
              <a:off x="1796557" y="6221631"/>
              <a:ext cx="2298373" cy="1834309"/>
              <a:chOff x="1366852" y="7878708"/>
              <a:chExt cx="2298373" cy="1834309"/>
            </a:xfrm>
          </p:grpSpPr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FC3B56E0-2385-BED0-0D27-4A2E6B6E49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937" y="7878708"/>
                <a:ext cx="1388288" cy="1388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81C1189B-1D6B-AFCE-146E-B1ADB94A7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52" y="8038090"/>
                <a:ext cx="1674928" cy="16749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F4EDC7-11E1-20DF-B2C6-B7D096871B64}"/>
                </a:ext>
              </a:extLst>
            </p:cNvPr>
            <p:cNvSpPr txBox="1"/>
            <p:nvPr/>
          </p:nvSpPr>
          <p:spPr>
            <a:xfrm>
              <a:off x="1379678" y="4700171"/>
              <a:ext cx="12219590" cy="628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it-IT" sz="4000" b="1" dirty="0">
                  <a:solidFill>
                    <a:srgbClr val="004995"/>
                  </a:solidFill>
                  <a:latin typeface="+mj-lt"/>
                </a:rPr>
                <a:t>Global </a:t>
              </a:r>
              <a:r>
                <a:rPr lang="it-IT" sz="4000" b="1" dirty="0" err="1">
                  <a:solidFill>
                    <a:srgbClr val="004995"/>
                  </a:solidFill>
                  <a:latin typeface="+mj-lt"/>
                </a:rPr>
                <a:t>statistics</a:t>
              </a:r>
              <a:endParaRPr lang="en-US" sz="4000" b="1" i="1" dirty="0">
                <a:solidFill>
                  <a:srgbClr val="004995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993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it-IT" sz="4800" dirty="0" err="1"/>
              <a:t>ADR’s</a:t>
            </a:r>
            <a:r>
              <a:rPr lang="it-IT" sz="4800" dirty="0"/>
              <a:t> </a:t>
            </a:r>
            <a:r>
              <a:rPr lang="it-IT" sz="4800" dirty="0" err="1"/>
              <a:t>approach</a:t>
            </a:r>
            <a:r>
              <a:rPr lang="it-IT" sz="4800" dirty="0"/>
              <a:t> to Cyber </a:t>
            </a:r>
            <a:r>
              <a:rPr lang="it-IT" sz="4800" dirty="0" err="1"/>
              <a:t>Awareness</a:t>
            </a:r>
            <a:endParaRPr lang="it-IT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CE654-7829-3420-C434-2B6A407290C1}"/>
              </a:ext>
            </a:extLst>
          </p:cNvPr>
          <p:cNvSpPr txBox="1"/>
          <p:nvPr/>
        </p:nvSpPr>
        <p:spPr>
          <a:xfrm>
            <a:off x="972670" y="2078056"/>
            <a:ext cx="2188732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ADR’s Cybersecurity Awareness and Training program aims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to keep employees' attention on the most significant threats - such as Phishing </a:t>
            </a:r>
            <a:r>
              <a:rPr kumimoji="0" lang="it-IT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 </a:t>
            </a:r>
            <a:r>
              <a:rPr kumimoji="0" lang="it-IT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provide basic training to all users on key concepts and promote specific training initiatives for technical or more at risk personnel.</a:t>
            </a:r>
            <a:endParaRPr kumimoji="0" lang="it-IT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0BE48-C772-FAD2-CA7E-4D9E8CC16BBF}"/>
              </a:ext>
            </a:extLst>
          </p:cNvPr>
          <p:cNvSpPr txBox="1"/>
          <p:nvPr/>
        </p:nvSpPr>
        <p:spPr>
          <a:xfrm>
            <a:off x="802942" y="4157970"/>
            <a:ext cx="732033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3EA653"/>
                </a:solidFill>
              </a:rPr>
              <a:t>Main drivers of the program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3EA65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0FDC5-2CBE-AB7F-D3E7-AD934B1C8690}"/>
              </a:ext>
            </a:extLst>
          </p:cNvPr>
          <p:cNvSpPr/>
          <p:nvPr/>
        </p:nvSpPr>
        <p:spPr>
          <a:xfrm>
            <a:off x="1225296" y="5324485"/>
            <a:ext cx="6803136" cy="1512000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533400" marR="0" indent="-4381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A. Always keep the attention of all users high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C37EB-DED1-AA6D-73D8-231A1CD6239F}"/>
              </a:ext>
            </a:extLst>
          </p:cNvPr>
          <p:cNvSpPr/>
          <p:nvPr/>
        </p:nvSpPr>
        <p:spPr>
          <a:xfrm>
            <a:off x="1225296" y="7078209"/>
            <a:ext cx="6803136" cy="1512000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B. </a:t>
            </a:r>
            <a:r>
              <a:rPr lang="en-US" sz="2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Provide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basic training for all users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46C737-5A96-8B91-1A87-E260AE5ACE42}"/>
              </a:ext>
            </a:extLst>
          </p:cNvPr>
          <p:cNvSpPr/>
          <p:nvPr/>
        </p:nvSpPr>
        <p:spPr>
          <a:xfrm>
            <a:off x="1225296" y="8831932"/>
            <a:ext cx="6803136" cy="1512000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533400" indent="-438150" algn="l" defTabSz="825500"/>
            <a:r>
              <a:rPr lang="en-US" sz="2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C. Provide specialized training for technical and risk personnel (e.g. Admin)</a:t>
            </a:r>
            <a:endParaRPr lang="it-IT" sz="2800" b="1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86DC2-7A90-697D-DBA2-8CA95F1DE185}"/>
              </a:ext>
            </a:extLst>
          </p:cNvPr>
          <p:cNvSpPr txBox="1"/>
          <p:nvPr/>
        </p:nvSpPr>
        <p:spPr>
          <a:xfrm>
            <a:off x="13395435" y="3386704"/>
            <a:ext cx="732033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>
                <a:solidFill>
                  <a:srgbClr val="3EA653"/>
                </a:solidFill>
              </a:rPr>
              <a:t>Program </a:t>
            </a:r>
            <a:r>
              <a:rPr lang="en-GB" sz="3200" b="1" dirty="0" err="1">
                <a:solidFill>
                  <a:srgbClr val="3EA653"/>
                </a:solidFill>
              </a:rPr>
              <a:t>initatives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3EA65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7B95C171-4340-086F-C682-4C442DB23D35}"/>
              </a:ext>
            </a:extLst>
          </p:cNvPr>
          <p:cNvSpPr/>
          <p:nvPr/>
        </p:nvSpPr>
        <p:spPr>
          <a:xfrm>
            <a:off x="8654903" y="4284705"/>
            <a:ext cx="808074" cy="6862351"/>
          </a:xfrm>
          <a:prstGeom prst="chevron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45FB55-CB47-6762-39F1-A7068A35E5DE}"/>
              </a:ext>
            </a:extLst>
          </p:cNvPr>
          <p:cNvSpPr/>
          <p:nvPr/>
        </p:nvSpPr>
        <p:spPr>
          <a:xfrm>
            <a:off x="9840900" y="4046928"/>
            <a:ext cx="13194975" cy="7741278"/>
          </a:xfrm>
          <a:prstGeom prst="rect">
            <a:avLst/>
          </a:prstGeom>
          <a:solidFill>
            <a:schemeClr val="bg1"/>
          </a:solidFill>
          <a:ln w="19050">
            <a:solidFill>
              <a:srgbClr val="B0C8F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l" defTabSz="1828800" hangingPunct="1">
              <a:defRPr/>
            </a:pPr>
            <a:endParaRPr lang="en-US" sz="3200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D7628228-A939-03CD-22C4-97F08A0C2417}"/>
              </a:ext>
            </a:extLst>
          </p:cNvPr>
          <p:cNvSpPr txBox="1"/>
          <p:nvPr/>
        </p:nvSpPr>
        <p:spPr>
          <a:xfrm>
            <a:off x="9850646" y="7544084"/>
            <a:ext cx="6572343" cy="67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defTabSz="1828800" hangingPunct="1">
              <a:defRPr/>
            </a:pPr>
            <a:r>
              <a:rPr lang="it-IT" b="1" i="1" kern="1200" dirty="0" err="1">
                <a:solidFill>
                  <a:prstClr val="black"/>
                </a:solidFill>
                <a:latin typeface="Arial"/>
              </a:rPr>
              <a:t>Simulated</a:t>
            </a:r>
            <a:r>
              <a:rPr lang="it-IT" b="1" i="1" kern="1200" dirty="0">
                <a:solidFill>
                  <a:prstClr val="black"/>
                </a:solidFill>
                <a:latin typeface="Arial"/>
              </a:rPr>
              <a:t> Phishing </a:t>
            </a:r>
            <a:r>
              <a:rPr lang="it-IT" b="1" i="1" kern="1200" dirty="0" err="1">
                <a:solidFill>
                  <a:prstClr val="black"/>
                </a:solidFill>
                <a:latin typeface="Arial"/>
              </a:rPr>
              <a:t>Campaigns</a:t>
            </a:r>
            <a:endParaRPr lang="it-IT" b="1" i="1" kern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28C6246-3CC6-2701-3921-78EC2B0E970B}"/>
              </a:ext>
            </a:extLst>
          </p:cNvPr>
          <p:cNvSpPr txBox="1"/>
          <p:nvPr/>
        </p:nvSpPr>
        <p:spPr>
          <a:xfrm>
            <a:off x="16438080" y="7544084"/>
            <a:ext cx="6572343" cy="67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defTabSz="1828800" hangingPunct="1">
              <a:defRPr/>
            </a:pPr>
            <a:r>
              <a:rPr lang="it-IT" b="1" i="1" kern="1200" dirty="0" err="1">
                <a:solidFill>
                  <a:prstClr val="black"/>
                </a:solidFill>
                <a:latin typeface="Arial"/>
              </a:rPr>
              <a:t>Classroom</a:t>
            </a:r>
            <a:r>
              <a:rPr lang="it-IT" b="1" i="1" kern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b="1" i="1" kern="1200" dirty="0" err="1">
                <a:solidFill>
                  <a:prstClr val="black"/>
                </a:solidFill>
                <a:latin typeface="Arial"/>
              </a:rPr>
              <a:t>courses</a:t>
            </a:r>
            <a:endParaRPr lang="it-IT" b="1" i="1" kern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3E020-7ABC-CEB8-AB21-5EC2C9D37855}"/>
              </a:ext>
            </a:extLst>
          </p:cNvPr>
          <p:cNvSpPr txBox="1"/>
          <p:nvPr/>
        </p:nvSpPr>
        <p:spPr>
          <a:xfrm>
            <a:off x="9848180" y="4171218"/>
            <a:ext cx="6605608" cy="67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defTabSz="1828800" hangingPunct="1">
              <a:defRPr/>
            </a:pPr>
            <a:r>
              <a:rPr lang="en-US" b="1" i="1" kern="1200" dirty="0">
                <a:solidFill>
                  <a:prstClr val="black"/>
                </a:solidFill>
                <a:latin typeface="Arial"/>
              </a:rPr>
              <a:t>Basic cybersecurity course for all employees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8D9243B-B5B2-3BE4-6914-C10BE3646B9E}"/>
              </a:ext>
            </a:extLst>
          </p:cNvPr>
          <p:cNvSpPr txBox="1"/>
          <p:nvPr/>
        </p:nvSpPr>
        <p:spPr>
          <a:xfrm>
            <a:off x="16438079" y="4169795"/>
            <a:ext cx="6582503" cy="67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defTabSz="1828800" hangingPunct="1">
              <a:defRPr/>
            </a:pPr>
            <a:r>
              <a:rPr lang="en-US" b="1" i="1" kern="1200" dirty="0">
                <a:solidFill>
                  <a:prstClr val="black"/>
                </a:solidFill>
                <a:latin typeface="Arial"/>
              </a:rPr>
              <a:t>Advanced cybersecurity course for technical personnel and suppliers</a:t>
            </a:r>
            <a:endParaRPr lang="it-IT" b="1" i="1" kern="12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6" name="Straight Connector 77">
            <a:extLst>
              <a:ext uri="{FF2B5EF4-FFF2-40B4-BE49-F238E27FC236}">
                <a16:creationId xmlns:a16="http://schemas.microsoft.com/office/drawing/2014/main" id="{9D9B6B3D-DDC7-96AA-3DF4-3BFBD498BFD4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16438388" y="4046928"/>
            <a:ext cx="0" cy="6618892"/>
          </a:xfrm>
          <a:prstGeom prst="line">
            <a:avLst/>
          </a:prstGeom>
          <a:ln w="19050">
            <a:solidFill>
              <a:srgbClr val="B7C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77">
            <a:extLst>
              <a:ext uri="{FF2B5EF4-FFF2-40B4-BE49-F238E27FC236}">
                <a16:creationId xmlns:a16="http://schemas.microsoft.com/office/drawing/2014/main" id="{5D338C7D-771C-2117-8CD6-A6DE2118A722}"/>
              </a:ext>
            </a:extLst>
          </p:cNvPr>
          <p:cNvCxnSpPr>
            <a:cxnSpLocks/>
          </p:cNvCxnSpPr>
          <p:nvPr/>
        </p:nvCxnSpPr>
        <p:spPr>
          <a:xfrm>
            <a:off x="9840900" y="10665820"/>
            <a:ext cx="13194975" cy="0"/>
          </a:xfrm>
          <a:prstGeom prst="line">
            <a:avLst/>
          </a:prstGeom>
          <a:ln w="19050">
            <a:solidFill>
              <a:srgbClr val="B7C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522DE68-9AEE-2E61-BF50-71649ACCE3D2}"/>
              </a:ext>
            </a:extLst>
          </p:cNvPr>
          <p:cNvSpPr txBox="1"/>
          <p:nvPr/>
        </p:nvSpPr>
        <p:spPr>
          <a:xfrm>
            <a:off x="12400632" y="4944227"/>
            <a:ext cx="3767663" cy="2369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46088"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Training on basic concepts of Cybersecurity</a:t>
            </a:r>
          </a:p>
          <a:p>
            <a:pPr marL="446088" algn="l"/>
            <a:endParaRPr lang="it-IT" sz="1600" dirty="0">
              <a:latin typeface="Segoe UI" panose="020B0502040204020203" pitchFamily="34" charset="0"/>
            </a:endParaRPr>
          </a:p>
          <a:p>
            <a:pPr marL="446088" lvl="1" indent="0" algn="l"/>
            <a:r>
              <a:rPr lang="it-IT" sz="1600" i="1" dirty="0">
                <a:latin typeface="Segoe UI" panose="020B0502040204020203" pitchFamily="34" charset="0"/>
              </a:rPr>
              <a:t>- Phishing</a:t>
            </a:r>
          </a:p>
          <a:p>
            <a:pPr marL="446088" lvl="1" indent="0" algn="l"/>
            <a:r>
              <a:rPr lang="it-IT" sz="1600" i="1" dirty="0">
                <a:latin typeface="Segoe UI" panose="020B0502040204020203" pitchFamily="34" charset="0"/>
              </a:rPr>
              <a:t>- Safe surfing</a:t>
            </a:r>
          </a:p>
          <a:p>
            <a:pPr marL="1085850" lvl="1" indent="0" algn="l"/>
            <a:endParaRPr lang="it-IT" sz="1600" dirty="0">
              <a:latin typeface="Segoe UI" panose="020B0502040204020203" pitchFamily="34" charset="0"/>
            </a:endParaRPr>
          </a:p>
        </p:txBody>
      </p:sp>
      <p:pic>
        <p:nvPicPr>
          <p:cNvPr id="20" name="Immagine 2">
            <a:extLst>
              <a:ext uri="{FF2B5EF4-FFF2-40B4-BE49-F238E27FC236}">
                <a16:creationId xmlns:a16="http://schemas.microsoft.com/office/drawing/2014/main" id="{5BB38D33-D8B7-80F1-46B9-097593028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8"/>
          <a:stretch/>
        </p:blipFill>
        <p:spPr>
          <a:xfrm rot="21273316">
            <a:off x="10192424" y="8301541"/>
            <a:ext cx="1269076" cy="2156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magine 2">
            <a:extLst>
              <a:ext uri="{FF2B5EF4-FFF2-40B4-BE49-F238E27FC236}">
                <a16:creationId xmlns:a16="http://schemas.microsoft.com/office/drawing/2014/main" id="{A098E174-DDAC-C8CC-C387-CE302E1B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8"/>
          <a:stretch/>
        </p:blipFill>
        <p:spPr>
          <a:xfrm rot="21273316">
            <a:off x="10349996" y="8378768"/>
            <a:ext cx="1269076" cy="2156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">
            <a:extLst>
              <a:ext uri="{FF2B5EF4-FFF2-40B4-BE49-F238E27FC236}">
                <a16:creationId xmlns:a16="http://schemas.microsoft.com/office/drawing/2014/main" id="{2224EE7E-4550-6CE6-981B-16DDC7D37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8"/>
          <a:stretch/>
        </p:blipFill>
        <p:spPr>
          <a:xfrm rot="21273316">
            <a:off x="10548537" y="8455635"/>
            <a:ext cx="1269076" cy="2156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D2E76A-2135-2EF3-EEBC-FEB62BAC6E64}"/>
              </a:ext>
            </a:extLst>
          </p:cNvPr>
          <p:cNvSpPr txBox="1"/>
          <p:nvPr/>
        </p:nvSpPr>
        <p:spPr>
          <a:xfrm>
            <a:off x="11546078" y="8556085"/>
            <a:ext cx="4669133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085850" algn="l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Phishing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Campaigns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Quarterly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Simulation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77C59-C981-7A9F-7A1A-455912B3A722}"/>
              </a:ext>
            </a:extLst>
          </p:cNvPr>
          <p:cNvSpPr txBox="1"/>
          <p:nvPr/>
        </p:nvSpPr>
        <p:spPr>
          <a:xfrm>
            <a:off x="16428440" y="8355541"/>
            <a:ext cx="4343907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15950"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Classroom training for specific areas</a:t>
            </a:r>
          </a:p>
          <a:p>
            <a:pPr marL="615950" algn="l"/>
            <a:endParaRPr lang="it-IT" sz="2000" dirty="0">
              <a:latin typeface="Segoe UI" panose="020B0502040204020203" pitchFamily="34" charset="0"/>
            </a:endParaRPr>
          </a:p>
          <a:p>
            <a:pPr marL="615950" lvl="1" indent="0" algn="l"/>
            <a:r>
              <a:rPr lang="it-IT" sz="2000" i="1" dirty="0">
                <a:latin typeface="Segoe UI" panose="020B0502040204020203" pitchFamily="34" charset="0"/>
              </a:rPr>
              <a:t>OT Security </a:t>
            </a:r>
          </a:p>
          <a:p>
            <a:pPr marL="615950" lvl="1" indent="0" algn="l"/>
            <a:r>
              <a:rPr lang="it-IT" sz="2000" i="1" dirty="0">
                <a:latin typeface="Segoe UI" panose="020B0502040204020203" pitchFamily="34" charset="0"/>
              </a:rPr>
              <a:t>ICT Business </a:t>
            </a:r>
            <a:r>
              <a:rPr lang="it-IT" sz="2000" i="1" dirty="0" err="1">
                <a:latin typeface="Segoe UI" panose="020B0502040204020203" pitchFamily="34" charset="0"/>
              </a:rPr>
              <a:t>Continuity</a:t>
            </a:r>
            <a:endParaRPr lang="it-IT" sz="2000" i="1" dirty="0">
              <a:latin typeface="Segoe UI" panose="020B0502040204020203" pitchFamily="34" charset="0"/>
            </a:endParaRPr>
          </a:p>
          <a:p>
            <a:pPr marL="1085850" algn="l"/>
            <a:endParaRPr lang="it-IT" sz="2000" dirty="0">
              <a:latin typeface="Segoe UI" panose="020B0502040204020203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34249FB-F756-D7BE-6969-451FE30D55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3713" y="8102342"/>
            <a:ext cx="1880796" cy="1847703"/>
          </a:xfrm>
          <a:prstGeom prst="rect">
            <a:avLst/>
          </a:prstGeom>
        </p:spPr>
      </p:pic>
      <p:pic>
        <p:nvPicPr>
          <p:cNvPr id="28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368834B-57B5-53FD-AB43-4390EAC22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6" b="55410"/>
          <a:stretch/>
        </p:blipFill>
        <p:spPr bwMode="auto">
          <a:xfrm rot="874141">
            <a:off x="21184072" y="4947698"/>
            <a:ext cx="1734336" cy="20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B7A1FB5-421E-4A1F-EFCE-8B27EC2D3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0" r="2255" b="1533"/>
          <a:stretch/>
        </p:blipFill>
        <p:spPr bwMode="auto">
          <a:xfrm rot="21260072">
            <a:off x="10242116" y="5095183"/>
            <a:ext cx="1803999" cy="21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54">
            <a:extLst>
              <a:ext uri="{FF2B5EF4-FFF2-40B4-BE49-F238E27FC236}">
                <a16:creationId xmlns:a16="http://schemas.microsoft.com/office/drawing/2014/main" id="{7823680C-0D7F-2EF4-DA94-CE15B50A312E}"/>
              </a:ext>
            </a:extLst>
          </p:cNvPr>
          <p:cNvSpPr txBox="1"/>
          <p:nvPr/>
        </p:nvSpPr>
        <p:spPr>
          <a:xfrm>
            <a:off x="15965066" y="4910975"/>
            <a:ext cx="4584691" cy="2923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085850" algn="l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Technical Cybersecurity Training</a:t>
            </a:r>
            <a:endParaRPr lang="it-IT" sz="2000" b="1" dirty="0">
              <a:solidFill>
                <a:srgbClr val="FF0000"/>
              </a:solidFill>
            </a:endParaRPr>
          </a:p>
          <a:p>
            <a:pPr marL="1085850" lvl="1" indent="0" algn="l"/>
            <a:endParaRPr lang="it-IT" sz="1600" dirty="0">
              <a:latin typeface="Segoe UI" panose="020B0502040204020203" pitchFamily="34" charset="0"/>
            </a:endParaRPr>
          </a:p>
          <a:p>
            <a:pPr marL="1085850" lvl="1" indent="0" algn="l"/>
            <a:r>
              <a:rPr lang="it-IT" sz="1600" i="1" dirty="0">
                <a:latin typeface="Segoe UI" panose="020B0502040204020203" pitchFamily="34" charset="0"/>
              </a:rPr>
              <a:t>-       </a:t>
            </a:r>
            <a:r>
              <a:rPr lang="it-IT" sz="1600" i="1" dirty="0" err="1">
                <a:latin typeface="Segoe UI" panose="020B0502040204020203" pitchFamily="34" charset="0"/>
              </a:rPr>
              <a:t>Regulations</a:t>
            </a:r>
            <a:endParaRPr lang="it-IT" sz="1600" i="1" dirty="0">
              <a:latin typeface="Segoe UI" panose="020B0502040204020203" pitchFamily="34" charset="0"/>
            </a:endParaRPr>
          </a:p>
          <a:p>
            <a:pPr marL="1543050" lvl="1" indent="-457200" algn="l">
              <a:buFontTx/>
              <a:buChar char="-"/>
            </a:pPr>
            <a:r>
              <a:rPr lang="it-IT" sz="1600" i="1" dirty="0">
                <a:latin typeface="Segoe UI" panose="020B0502040204020203" pitchFamily="34" charset="0"/>
              </a:rPr>
              <a:t>Cyber </a:t>
            </a:r>
            <a:r>
              <a:rPr lang="it-IT" sz="1600" i="1" dirty="0" err="1">
                <a:latin typeface="Segoe UI" panose="020B0502040204020203" pitchFamily="34" charset="0"/>
              </a:rPr>
              <a:t>threats</a:t>
            </a:r>
            <a:r>
              <a:rPr lang="it-IT" sz="1600" i="1" dirty="0">
                <a:latin typeface="Segoe UI" panose="020B0502040204020203" pitchFamily="34" charset="0"/>
              </a:rPr>
              <a:t> for </a:t>
            </a:r>
            <a:r>
              <a:rPr lang="it-IT" sz="1600" i="1" dirty="0" err="1">
                <a:latin typeface="Segoe UI" panose="020B0502040204020203" pitchFamily="34" charset="0"/>
              </a:rPr>
              <a:t>airports</a:t>
            </a:r>
            <a:endParaRPr lang="it-IT" sz="1600" i="1" dirty="0">
              <a:latin typeface="Segoe UI" panose="020B0502040204020203" pitchFamily="34" charset="0"/>
            </a:endParaRPr>
          </a:p>
          <a:p>
            <a:pPr marL="1543050" lvl="1" indent="-457200" algn="l">
              <a:buFontTx/>
              <a:buChar char="-"/>
            </a:pPr>
            <a:r>
              <a:rPr lang="it-IT" sz="1600" i="1" dirty="0">
                <a:latin typeface="Segoe UI" panose="020B0502040204020203" pitchFamily="34" charset="0"/>
              </a:rPr>
              <a:t>Attack techniques</a:t>
            </a:r>
          </a:p>
          <a:p>
            <a:pPr marL="1543050" lvl="1" indent="-457200" algn="l">
              <a:buFontTx/>
              <a:buChar char="-"/>
            </a:pPr>
            <a:r>
              <a:rPr lang="it-IT" sz="1600" i="1" dirty="0" err="1">
                <a:latin typeface="Segoe UI" panose="020B0502040204020203" pitchFamily="34" charset="0"/>
              </a:rPr>
              <a:t>Countermeasures</a:t>
            </a:r>
            <a:endParaRPr lang="it-IT" sz="1600" i="1" dirty="0">
              <a:latin typeface="Segoe UI" panose="020B0502040204020203" pitchFamily="34" charset="0"/>
            </a:endParaRPr>
          </a:p>
          <a:p>
            <a:pPr marL="1085850" lvl="1" indent="0" algn="l"/>
            <a:endParaRPr lang="it-IT" sz="2000" dirty="0">
              <a:latin typeface="Segoe UI" panose="020B0502040204020203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945E45A3-487C-492D-40AF-B847F5722E49}"/>
              </a:ext>
            </a:extLst>
          </p:cNvPr>
          <p:cNvSpPr txBox="1"/>
          <p:nvPr/>
        </p:nvSpPr>
        <p:spPr>
          <a:xfrm>
            <a:off x="9858941" y="10685097"/>
            <a:ext cx="13194975" cy="6611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defTabSz="1828800" hangingPunct="1">
              <a:defRPr/>
            </a:pPr>
            <a:r>
              <a:rPr lang="en-US" b="1" i="1" kern="1200" dirty="0">
                <a:solidFill>
                  <a:prstClr val="black"/>
                </a:solidFill>
                <a:latin typeface="Arial"/>
              </a:rPr>
              <a:t>Phishing report email box with individual user feedback</a:t>
            </a:r>
            <a:endParaRPr lang="it-IT" b="1" i="1" kern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A57630-2831-37E7-E7E5-1D124B45E5E7}"/>
              </a:ext>
            </a:extLst>
          </p:cNvPr>
          <p:cNvSpPr txBox="1"/>
          <p:nvPr/>
        </p:nvSpPr>
        <p:spPr>
          <a:xfrm>
            <a:off x="9300162" y="11362753"/>
            <a:ext cx="1379823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15950" algn="l"/>
            <a:r>
              <a:rPr lang="en-US" sz="2000" i="1" dirty="0">
                <a:latin typeface="Segoe UI" panose="020B0502040204020203" pitchFamily="34" charset="0"/>
              </a:rPr>
              <a:t>E-mail box where users can report suspected phishing cases and find a response to their doubts</a:t>
            </a:r>
          </a:p>
          <a:p>
            <a:pPr marL="1085850" algn="l"/>
            <a:endParaRPr lang="it-IT" sz="2000" dirty="0">
              <a:latin typeface="Segoe UI" panose="020B05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F6292B-3D65-5954-8449-ED674345E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0539" y="4978870"/>
            <a:ext cx="598077" cy="5980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4E1F00-9FE0-FD4E-B600-CD5FAFC25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129" y="4985658"/>
            <a:ext cx="598077" cy="5980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5A8C91-1E1B-7A31-EA83-0F834D355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2836" y="12785952"/>
            <a:ext cx="598077" cy="59807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343F2A8-D823-C388-68DD-03310D12703B}"/>
              </a:ext>
            </a:extLst>
          </p:cNvPr>
          <p:cNvSpPr txBox="1"/>
          <p:nvPr/>
        </p:nvSpPr>
        <p:spPr>
          <a:xfrm>
            <a:off x="22252179" y="12892637"/>
            <a:ext cx="213182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46088" lvl="1" indent="0" algn="l"/>
            <a:r>
              <a:rPr lang="it-IT" sz="1800" i="1">
                <a:latin typeface="Segoe UI" panose="020B0502040204020203" pitchFamily="34" charset="0"/>
              </a:rPr>
              <a:t>E-learning</a:t>
            </a:r>
          </a:p>
        </p:txBody>
      </p:sp>
      <p:cxnSp>
        <p:nvCxnSpPr>
          <p:cNvPr id="41" name="Straight Connector 77">
            <a:extLst>
              <a:ext uri="{FF2B5EF4-FFF2-40B4-BE49-F238E27FC236}">
                <a16:creationId xmlns:a16="http://schemas.microsoft.com/office/drawing/2014/main" id="{D4651130-9CB0-1E2C-B902-91B6B0226670}"/>
              </a:ext>
            </a:extLst>
          </p:cNvPr>
          <p:cNvCxnSpPr>
            <a:cxnSpLocks/>
          </p:cNvCxnSpPr>
          <p:nvPr/>
        </p:nvCxnSpPr>
        <p:spPr>
          <a:xfrm>
            <a:off x="9840900" y="7533511"/>
            <a:ext cx="13194975" cy="0"/>
          </a:xfrm>
          <a:prstGeom prst="line">
            <a:avLst/>
          </a:prstGeom>
          <a:ln w="19050">
            <a:solidFill>
              <a:srgbClr val="B7C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FE223BB-0A40-C9EA-02E4-56A1880FE024}"/>
              </a:ext>
            </a:extLst>
          </p:cNvPr>
          <p:cNvSpPr/>
          <p:nvPr/>
        </p:nvSpPr>
        <p:spPr>
          <a:xfrm>
            <a:off x="14677036" y="6827528"/>
            <a:ext cx="1649764" cy="663585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algn="l" defTabSz="825500"/>
            <a:r>
              <a:rPr lang="it-IT" sz="1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+2300 hours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E2020-24F5-5A56-478A-AD31116B29C1}"/>
              </a:ext>
            </a:extLst>
          </p:cNvPr>
          <p:cNvSpPr/>
          <p:nvPr/>
        </p:nvSpPr>
        <p:spPr>
          <a:xfrm>
            <a:off x="21358724" y="6827528"/>
            <a:ext cx="1649764" cy="663585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algn="l" defTabSz="825500"/>
            <a:r>
              <a:rPr lang="it-IT" sz="1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+160 </a:t>
            </a:r>
            <a:r>
              <a:rPr lang="it-IT" sz="1800" b="1" dirty="0" err="1">
                <a:solidFill>
                  <a:srgbClr val="FFFFFF"/>
                </a:solidFill>
                <a:latin typeface="Helvetica Neue Medium"/>
                <a:sym typeface="Helvetica Neue Medium"/>
              </a:rPr>
              <a:t>Trained</a:t>
            </a:r>
            <a:endParaRPr lang="it-IT" sz="1800" b="1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229278-1A78-935D-B85D-C212B08F24EC}"/>
              </a:ext>
            </a:extLst>
          </p:cNvPr>
          <p:cNvSpPr/>
          <p:nvPr/>
        </p:nvSpPr>
        <p:spPr>
          <a:xfrm>
            <a:off x="14677036" y="9966944"/>
            <a:ext cx="1649764" cy="663585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algn="l" defTabSz="825500"/>
            <a:r>
              <a:rPr lang="en-GB" sz="1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+6.000 email sent</a:t>
            </a:r>
            <a:endParaRPr lang="it-IT" sz="1800" b="1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7E8D68-8FA0-A773-4337-8F8BC820028A}"/>
              </a:ext>
            </a:extLst>
          </p:cNvPr>
          <p:cNvSpPr/>
          <p:nvPr/>
        </p:nvSpPr>
        <p:spPr>
          <a:xfrm>
            <a:off x="21352833" y="9913663"/>
            <a:ext cx="1649764" cy="663585"/>
          </a:xfrm>
          <a:prstGeom prst="rect">
            <a:avLst/>
          </a:prstGeom>
          <a:solidFill>
            <a:srgbClr val="02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algn="l" defTabSz="825500"/>
            <a:r>
              <a:rPr lang="it-IT" sz="1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8 </a:t>
            </a:r>
            <a:r>
              <a:rPr lang="it-IT" sz="1800" b="1" dirty="0" err="1">
                <a:solidFill>
                  <a:srgbClr val="FFFFFF"/>
                </a:solidFill>
                <a:latin typeface="Helvetica Neue Medium"/>
                <a:sym typeface="Helvetica Neue Medium"/>
              </a:rPr>
              <a:t>onsite</a:t>
            </a:r>
            <a:r>
              <a:rPr lang="it-IT" sz="18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 classes</a:t>
            </a:r>
          </a:p>
        </p:txBody>
      </p:sp>
    </p:spTree>
    <p:extLst>
      <p:ext uri="{BB962C8B-B14F-4D97-AF65-F5344CB8AC3E}">
        <p14:creationId xmlns:p14="http://schemas.microsoft.com/office/powerpoint/2010/main" val="42020253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8C5D799-EEF2-4051-94F0-60365B8B6CC6}"/>
              </a:ext>
            </a:extLst>
          </p:cNvPr>
          <p:cNvSpPr txBox="1">
            <a:spLocks/>
          </p:cNvSpPr>
          <p:nvPr/>
        </p:nvSpPr>
        <p:spPr>
          <a:xfrm>
            <a:off x="949817" y="1439731"/>
            <a:ext cx="22086062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pPr defTabSz="2438370"/>
            <a:r>
              <a:rPr lang="en-US" sz="4800" spc="-172" dirty="0"/>
              <a:t>Focus on last year’s Phishing campaigns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7A425D0-54FC-4102-8A8C-EC29589A792D}"/>
              </a:ext>
            </a:extLst>
          </p:cNvPr>
          <p:cNvSpPr/>
          <p:nvPr/>
        </p:nvSpPr>
        <p:spPr>
          <a:xfrm>
            <a:off x="743730" y="3141024"/>
            <a:ext cx="3080444" cy="127998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504000" rtlCol="0" anchor="t"/>
          <a:lstStyle/>
          <a:p>
            <a:pPr>
              <a:defRPr/>
            </a:pPr>
            <a:r>
              <a:rPr lang="it-IT" sz="2800" b="1" dirty="0">
                <a:solidFill>
                  <a:srgbClr val="55BD5A"/>
                </a:solidFill>
                <a:latin typeface="+mj-lt"/>
              </a:rPr>
              <a:t>Anti-Phishing Program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5A3023-A340-4D1B-967A-1C7C1761F144}"/>
              </a:ext>
            </a:extLst>
          </p:cNvPr>
          <p:cNvGrpSpPr/>
          <p:nvPr/>
        </p:nvGrpSpPr>
        <p:grpSpPr>
          <a:xfrm>
            <a:off x="9851858" y="2291704"/>
            <a:ext cx="2688524" cy="739052"/>
            <a:chOff x="5836650" y="1466402"/>
            <a:chExt cx="1344262" cy="369526"/>
          </a:xfrm>
        </p:grpSpPr>
        <p:sp>
          <p:nvSpPr>
            <p:cNvPr id="27" name="Rectangle: Rounded Corners 239">
              <a:extLst>
                <a:ext uri="{FF2B5EF4-FFF2-40B4-BE49-F238E27FC236}">
                  <a16:creationId xmlns:a16="http://schemas.microsoft.com/office/drawing/2014/main" id="{B770408A-913A-4BD8-96A1-36A2937BFB96}"/>
                </a:ext>
              </a:extLst>
            </p:cNvPr>
            <p:cNvSpPr/>
            <p:nvPr/>
          </p:nvSpPr>
          <p:spPr>
            <a:xfrm>
              <a:off x="5979516" y="1466402"/>
              <a:ext cx="1201396" cy="3695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Completed</a:t>
              </a:r>
            </a:p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May 2023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8933C9-FB13-4429-829F-AD96C258643F}"/>
                </a:ext>
              </a:extLst>
            </p:cNvPr>
            <p:cNvGrpSpPr/>
            <p:nvPr/>
          </p:nvGrpSpPr>
          <p:grpSpPr>
            <a:xfrm>
              <a:off x="5836650" y="1506311"/>
              <a:ext cx="289709" cy="289709"/>
              <a:chOff x="-987446" y="1194614"/>
              <a:chExt cx="396000" cy="396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62A07C9-72B7-4B88-9A19-1056167D29DA}"/>
                  </a:ext>
                </a:extLst>
              </p:cNvPr>
              <p:cNvSpPr/>
              <p:nvPr/>
            </p:nvSpPr>
            <p:spPr>
              <a:xfrm>
                <a:off x="-987446" y="1194614"/>
                <a:ext cx="396000" cy="39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>
                  <a:defRPr/>
                </a:pPr>
                <a:endParaRPr lang="en-US" sz="4000" err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30" name="Group 92">
                <a:extLst>
                  <a:ext uri="{FF2B5EF4-FFF2-40B4-BE49-F238E27FC236}">
                    <a16:creationId xmlns:a16="http://schemas.microsoft.com/office/drawing/2014/main" id="{7FE615B8-D551-4001-BD66-F465BFADFCC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956773" y="1219582"/>
                <a:ext cx="324000" cy="324000"/>
                <a:chOff x="6546" y="1719"/>
                <a:chExt cx="426" cy="426"/>
              </a:xfrm>
              <a:solidFill>
                <a:schemeClr val="bg1"/>
              </a:solidFill>
            </p:grpSpPr>
            <p:sp>
              <p:nvSpPr>
                <p:cNvPr id="31" name="Freeform 93">
                  <a:extLst>
                    <a:ext uri="{FF2B5EF4-FFF2-40B4-BE49-F238E27FC236}">
                      <a16:creationId xmlns:a16="http://schemas.microsoft.com/office/drawing/2014/main" id="{ADEBA918-BB06-4A45-A0D8-266ECE401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2" y="1861"/>
                  <a:ext cx="196" cy="142"/>
                </a:xfrm>
                <a:custGeom>
                  <a:avLst/>
                  <a:gdLst>
                    <a:gd name="T0" fmla="*/ 36 w 133"/>
                    <a:gd name="T1" fmla="*/ 96 h 96"/>
                    <a:gd name="T2" fmla="*/ 32 w 133"/>
                    <a:gd name="T3" fmla="*/ 94 h 96"/>
                    <a:gd name="T4" fmla="*/ 2 w 133"/>
                    <a:gd name="T5" fmla="*/ 64 h 96"/>
                    <a:gd name="T6" fmla="*/ 2 w 133"/>
                    <a:gd name="T7" fmla="*/ 56 h 96"/>
                    <a:gd name="T8" fmla="*/ 11 w 133"/>
                    <a:gd name="T9" fmla="*/ 56 h 96"/>
                    <a:gd name="T10" fmla="*/ 36 w 133"/>
                    <a:gd name="T11" fmla="*/ 82 h 96"/>
                    <a:gd name="T12" fmla="*/ 122 w 133"/>
                    <a:gd name="T13" fmla="*/ 2 h 96"/>
                    <a:gd name="T14" fmla="*/ 131 w 133"/>
                    <a:gd name="T15" fmla="*/ 2 h 96"/>
                    <a:gd name="T16" fmla="*/ 130 w 133"/>
                    <a:gd name="T17" fmla="*/ 11 h 96"/>
                    <a:gd name="T18" fmla="*/ 40 w 133"/>
                    <a:gd name="T19" fmla="*/ 95 h 96"/>
                    <a:gd name="T20" fmla="*/ 36 w 133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96">
                      <a:moveTo>
                        <a:pt x="36" y="96"/>
                      </a:moveTo>
                      <a:cubicBezTo>
                        <a:pt x="35" y="96"/>
                        <a:pt x="33" y="96"/>
                        <a:pt x="32" y="94"/>
                      </a:cubicBezTo>
                      <a:cubicBezTo>
                        <a:pt x="2" y="64"/>
                        <a:pt x="2" y="64"/>
                        <a:pt x="2" y="64"/>
                      </a:cubicBezTo>
                      <a:cubicBezTo>
                        <a:pt x="0" y="62"/>
                        <a:pt x="0" y="58"/>
                        <a:pt x="2" y="56"/>
                      </a:cubicBezTo>
                      <a:cubicBezTo>
                        <a:pt x="4" y="54"/>
                        <a:pt x="8" y="54"/>
                        <a:pt x="11" y="56"/>
                      </a:cubicBezTo>
                      <a:cubicBezTo>
                        <a:pt x="36" y="82"/>
                        <a:pt x="36" y="82"/>
                        <a:pt x="36" y="82"/>
                      </a:cubicBezTo>
                      <a:cubicBezTo>
                        <a:pt x="122" y="2"/>
                        <a:pt x="122" y="2"/>
                        <a:pt x="122" y="2"/>
                      </a:cubicBezTo>
                      <a:cubicBezTo>
                        <a:pt x="125" y="0"/>
                        <a:pt x="128" y="0"/>
                        <a:pt x="131" y="2"/>
                      </a:cubicBezTo>
                      <a:cubicBezTo>
                        <a:pt x="133" y="5"/>
                        <a:pt x="133" y="8"/>
                        <a:pt x="130" y="11"/>
                      </a:cubicBezTo>
                      <a:cubicBezTo>
                        <a:pt x="40" y="95"/>
                        <a:pt x="40" y="95"/>
                        <a:pt x="40" y="95"/>
                      </a:cubicBezTo>
                      <a:cubicBezTo>
                        <a:pt x="39" y="96"/>
                        <a:pt x="38" y="96"/>
                        <a:pt x="36" y="9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  <p:sp>
              <p:nvSpPr>
                <p:cNvPr id="32" name="Freeform 94">
                  <a:extLst>
                    <a:ext uri="{FF2B5EF4-FFF2-40B4-BE49-F238E27FC236}">
                      <a16:creationId xmlns:a16="http://schemas.microsoft.com/office/drawing/2014/main" id="{A43CF498-AEF0-49B9-A35F-8094CB4743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6" y="1719"/>
                  <a:ext cx="426" cy="426"/>
                </a:xfrm>
                <a:custGeom>
                  <a:avLst/>
                  <a:gdLst>
                    <a:gd name="T0" fmla="*/ 144 w 288"/>
                    <a:gd name="T1" fmla="*/ 288 h 288"/>
                    <a:gd name="T2" fmla="*/ 0 w 288"/>
                    <a:gd name="T3" fmla="*/ 144 h 288"/>
                    <a:gd name="T4" fmla="*/ 144 w 288"/>
                    <a:gd name="T5" fmla="*/ 0 h 288"/>
                    <a:gd name="T6" fmla="*/ 288 w 288"/>
                    <a:gd name="T7" fmla="*/ 144 h 288"/>
                    <a:gd name="T8" fmla="*/ 144 w 288"/>
                    <a:gd name="T9" fmla="*/ 288 h 288"/>
                    <a:gd name="T10" fmla="*/ 144 w 288"/>
                    <a:gd name="T11" fmla="*/ 12 h 288"/>
                    <a:gd name="T12" fmla="*/ 12 w 288"/>
                    <a:gd name="T13" fmla="*/ 144 h 288"/>
                    <a:gd name="T14" fmla="*/ 144 w 288"/>
                    <a:gd name="T15" fmla="*/ 276 h 288"/>
                    <a:gd name="T16" fmla="*/ 276 w 288"/>
                    <a:gd name="T17" fmla="*/ 144 h 288"/>
                    <a:gd name="T18" fmla="*/ 144 w 288"/>
                    <a:gd name="T19" fmla="*/ 1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8" h="288">
                      <a:moveTo>
                        <a:pt x="144" y="288"/>
                      </a:moveTo>
                      <a:cubicBezTo>
                        <a:pt x="65" y="288"/>
                        <a:pt x="0" y="224"/>
                        <a:pt x="0" y="144"/>
                      </a:cubicBezTo>
                      <a:cubicBezTo>
                        <a:pt x="0" y="65"/>
                        <a:pt x="65" y="0"/>
                        <a:pt x="144" y="0"/>
                      </a:cubicBezTo>
                      <a:cubicBezTo>
                        <a:pt x="224" y="0"/>
                        <a:pt x="288" y="65"/>
                        <a:pt x="288" y="144"/>
                      </a:cubicBezTo>
                      <a:cubicBezTo>
                        <a:pt x="288" y="224"/>
                        <a:pt x="224" y="288"/>
                        <a:pt x="144" y="288"/>
                      </a:cubicBezTo>
                      <a:close/>
                      <a:moveTo>
                        <a:pt x="144" y="12"/>
                      </a:moveTo>
                      <a:cubicBezTo>
                        <a:pt x="72" y="12"/>
                        <a:pt x="12" y="71"/>
                        <a:pt x="12" y="144"/>
                      </a:cubicBezTo>
                      <a:cubicBezTo>
                        <a:pt x="12" y="217"/>
                        <a:pt x="72" y="276"/>
                        <a:pt x="144" y="276"/>
                      </a:cubicBezTo>
                      <a:cubicBezTo>
                        <a:pt x="217" y="276"/>
                        <a:pt x="276" y="217"/>
                        <a:pt x="276" y="144"/>
                      </a:cubicBezTo>
                      <a:cubicBezTo>
                        <a:pt x="276" y="71"/>
                        <a:pt x="217" y="12"/>
                        <a:pt x="144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6495B6-B47D-4A75-AB9E-E06DEDD08E15}"/>
              </a:ext>
            </a:extLst>
          </p:cNvPr>
          <p:cNvGrpSpPr/>
          <p:nvPr/>
        </p:nvGrpSpPr>
        <p:grpSpPr>
          <a:xfrm>
            <a:off x="14495460" y="2266304"/>
            <a:ext cx="2688524" cy="739052"/>
            <a:chOff x="5836650" y="1466402"/>
            <a:chExt cx="1344262" cy="369526"/>
          </a:xfrm>
        </p:grpSpPr>
        <p:sp>
          <p:nvSpPr>
            <p:cNvPr id="35" name="Rectangle: Rounded Corners 239">
              <a:extLst>
                <a:ext uri="{FF2B5EF4-FFF2-40B4-BE49-F238E27FC236}">
                  <a16:creationId xmlns:a16="http://schemas.microsoft.com/office/drawing/2014/main" id="{FC53F1C7-760E-49F7-B8A4-7EC3E0FD26B1}"/>
                </a:ext>
              </a:extLst>
            </p:cNvPr>
            <p:cNvSpPr/>
            <p:nvPr/>
          </p:nvSpPr>
          <p:spPr>
            <a:xfrm>
              <a:off x="5979516" y="1466402"/>
              <a:ext cx="1201396" cy="3695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Completed</a:t>
              </a:r>
            </a:p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June 2023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BE9CBB-66E6-4745-AFF5-C75195010FF2}"/>
                </a:ext>
              </a:extLst>
            </p:cNvPr>
            <p:cNvGrpSpPr/>
            <p:nvPr/>
          </p:nvGrpSpPr>
          <p:grpSpPr>
            <a:xfrm>
              <a:off x="5836650" y="1506311"/>
              <a:ext cx="289709" cy="289709"/>
              <a:chOff x="-987446" y="1194614"/>
              <a:chExt cx="396000" cy="396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73F657-C2F0-4CC3-B7F5-363C47338FCB}"/>
                  </a:ext>
                </a:extLst>
              </p:cNvPr>
              <p:cNvSpPr/>
              <p:nvPr/>
            </p:nvSpPr>
            <p:spPr>
              <a:xfrm>
                <a:off x="-987446" y="1194614"/>
                <a:ext cx="396000" cy="39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>
                  <a:defRPr/>
                </a:pPr>
                <a:endParaRPr lang="en-US" sz="4000" err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39" name="Group 92">
                <a:extLst>
                  <a:ext uri="{FF2B5EF4-FFF2-40B4-BE49-F238E27FC236}">
                    <a16:creationId xmlns:a16="http://schemas.microsoft.com/office/drawing/2014/main" id="{3978EA14-B429-420D-94CE-DDC5C4EC97C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956773" y="1219582"/>
                <a:ext cx="324000" cy="324000"/>
                <a:chOff x="6546" y="1719"/>
                <a:chExt cx="426" cy="426"/>
              </a:xfrm>
              <a:solidFill>
                <a:schemeClr val="bg1"/>
              </a:solidFill>
            </p:grpSpPr>
            <p:sp>
              <p:nvSpPr>
                <p:cNvPr id="40" name="Freeform 93">
                  <a:extLst>
                    <a:ext uri="{FF2B5EF4-FFF2-40B4-BE49-F238E27FC236}">
                      <a16:creationId xmlns:a16="http://schemas.microsoft.com/office/drawing/2014/main" id="{E5E7577F-9EFC-4218-B4AE-94ADD1806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2" y="1861"/>
                  <a:ext cx="196" cy="142"/>
                </a:xfrm>
                <a:custGeom>
                  <a:avLst/>
                  <a:gdLst>
                    <a:gd name="T0" fmla="*/ 36 w 133"/>
                    <a:gd name="T1" fmla="*/ 96 h 96"/>
                    <a:gd name="T2" fmla="*/ 32 w 133"/>
                    <a:gd name="T3" fmla="*/ 94 h 96"/>
                    <a:gd name="T4" fmla="*/ 2 w 133"/>
                    <a:gd name="T5" fmla="*/ 64 h 96"/>
                    <a:gd name="T6" fmla="*/ 2 w 133"/>
                    <a:gd name="T7" fmla="*/ 56 h 96"/>
                    <a:gd name="T8" fmla="*/ 11 w 133"/>
                    <a:gd name="T9" fmla="*/ 56 h 96"/>
                    <a:gd name="T10" fmla="*/ 36 w 133"/>
                    <a:gd name="T11" fmla="*/ 82 h 96"/>
                    <a:gd name="T12" fmla="*/ 122 w 133"/>
                    <a:gd name="T13" fmla="*/ 2 h 96"/>
                    <a:gd name="T14" fmla="*/ 131 w 133"/>
                    <a:gd name="T15" fmla="*/ 2 h 96"/>
                    <a:gd name="T16" fmla="*/ 130 w 133"/>
                    <a:gd name="T17" fmla="*/ 11 h 96"/>
                    <a:gd name="T18" fmla="*/ 40 w 133"/>
                    <a:gd name="T19" fmla="*/ 95 h 96"/>
                    <a:gd name="T20" fmla="*/ 36 w 133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96">
                      <a:moveTo>
                        <a:pt x="36" y="96"/>
                      </a:moveTo>
                      <a:cubicBezTo>
                        <a:pt x="35" y="96"/>
                        <a:pt x="33" y="96"/>
                        <a:pt x="32" y="94"/>
                      </a:cubicBezTo>
                      <a:cubicBezTo>
                        <a:pt x="2" y="64"/>
                        <a:pt x="2" y="64"/>
                        <a:pt x="2" y="64"/>
                      </a:cubicBezTo>
                      <a:cubicBezTo>
                        <a:pt x="0" y="62"/>
                        <a:pt x="0" y="58"/>
                        <a:pt x="2" y="56"/>
                      </a:cubicBezTo>
                      <a:cubicBezTo>
                        <a:pt x="4" y="54"/>
                        <a:pt x="8" y="54"/>
                        <a:pt x="11" y="56"/>
                      </a:cubicBezTo>
                      <a:cubicBezTo>
                        <a:pt x="36" y="82"/>
                        <a:pt x="36" y="82"/>
                        <a:pt x="36" y="82"/>
                      </a:cubicBezTo>
                      <a:cubicBezTo>
                        <a:pt x="122" y="2"/>
                        <a:pt x="122" y="2"/>
                        <a:pt x="122" y="2"/>
                      </a:cubicBezTo>
                      <a:cubicBezTo>
                        <a:pt x="125" y="0"/>
                        <a:pt x="128" y="0"/>
                        <a:pt x="131" y="2"/>
                      </a:cubicBezTo>
                      <a:cubicBezTo>
                        <a:pt x="133" y="5"/>
                        <a:pt x="133" y="8"/>
                        <a:pt x="130" y="11"/>
                      </a:cubicBezTo>
                      <a:cubicBezTo>
                        <a:pt x="40" y="95"/>
                        <a:pt x="40" y="95"/>
                        <a:pt x="40" y="95"/>
                      </a:cubicBezTo>
                      <a:cubicBezTo>
                        <a:pt x="39" y="96"/>
                        <a:pt x="38" y="96"/>
                        <a:pt x="36" y="9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  <p:sp>
              <p:nvSpPr>
                <p:cNvPr id="41" name="Freeform 94">
                  <a:extLst>
                    <a:ext uri="{FF2B5EF4-FFF2-40B4-BE49-F238E27FC236}">
                      <a16:creationId xmlns:a16="http://schemas.microsoft.com/office/drawing/2014/main" id="{77FC0F77-EAC0-4A72-84E2-E53BC21D7A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6" y="1719"/>
                  <a:ext cx="426" cy="426"/>
                </a:xfrm>
                <a:custGeom>
                  <a:avLst/>
                  <a:gdLst>
                    <a:gd name="T0" fmla="*/ 144 w 288"/>
                    <a:gd name="T1" fmla="*/ 288 h 288"/>
                    <a:gd name="T2" fmla="*/ 0 w 288"/>
                    <a:gd name="T3" fmla="*/ 144 h 288"/>
                    <a:gd name="T4" fmla="*/ 144 w 288"/>
                    <a:gd name="T5" fmla="*/ 0 h 288"/>
                    <a:gd name="T6" fmla="*/ 288 w 288"/>
                    <a:gd name="T7" fmla="*/ 144 h 288"/>
                    <a:gd name="T8" fmla="*/ 144 w 288"/>
                    <a:gd name="T9" fmla="*/ 288 h 288"/>
                    <a:gd name="T10" fmla="*/ 144 w 288"/>
                    <a:gd name="T11" fmla="*/ 12 h 288"/>
                    <a:gd name="T12" fmla="*/ 12 w 288"/>
                    <a:gd name="T13" fmla="*/ 144 h 288"/>
                    <a:gd name="T14" fmla="*/ 144 w 288"/>
                    <a:gd name="T15" fmla="*/ 276 h 288"/>
                    <a:gd name="T16" fmla="*/ 276 w 288"/>
                    <a:gd name="T17" fmla="*/ 144 h 288"/>
                    <a:gd name="T18" fmla="*/ 144 w 288"/>
                    <a:gd name="T19" fmla="*/ 1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8" h="288">
                      <a:moveTo>
                        <a:pt x="144" y="288"/>
                      </a:moveTo>
                      <a:cubicBezTo>
                        <a:pt x="65" y="288"/>
                        <a:pt x="0" y="224"/>
                        <a:pt x="0" y="144"/>
                      </a:cubicBezTo>
                      <a:cubicBezTo>
                        <a:pt x="0" y="65"/>
                        <a:pt x="65" y="0"/>
                        <a:pt x="144" y="0"/>
                      </a:cubicBezTo>
                      <a:cubicBezTo>
                        <a:pt x="224" y="0"/>
                        <a:pt x="288" y="65"/>
                        <a:pt x="288" y="144"/>
                      </a:cubicBezTo>
                      <a:cubicBezTo>
                        <a:pt x="288" y="224"/>
                        <a:pt x="224" y="288"/>
                        <a:pt x="144" y="288"/>
                      </a:cubicBezTo>
                      <a:close/>
                      <a:moveTo>
                        <a:pt x="144" y="12"/>
                      </a:moveTo>
                      <a:cubicBezTo>
                        <a:pt x="72" y="12"/>
                        <a:pt x="12" y="71"/>
                        <a:pt x="12" y="144"/>
                      </a:cubicBezTo>
                      <a:cubicBezTo>
                        <a:pt x="12" y="217"/>
                        <a:pt x="72" y="276"/>
                        <a:pt x="144" y="276"/>
                      </a:cubicBezTo>
                      <a:cubicBezTo>
                        <a:pt x="217" y="276"/>
                        <a:pt x="276" y="217"/>
                        <a:pt x="276" y="144"/>
                      </a:cubicBezTo>
                      <a:cubicBezTo>
                        <a:pt x="276" y="71"/>
                        <a:pt x="217" y="12"/>
                        <a:pt x="144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393C01-013C-4434-83BC-EF66439A4210}"/>
              </a:ext>
            </a:extLst>
          </p:cNvPr>
          <p:cNvGrpSpPr/>
          <p:nvPr/>
        </p:nvGrpSpPr>
        <p:grpSpPr>
          <a:xfrm>
            <a:off x="5060002" y="2266304"/>
            <a:ext cx="2688524" cy="739052"/>
            <a:chOff x="5836650" y="1466402"/>
            <a:chExt cx="1344262" cy="369526"/>
          </a:xfrm>
        </p:grpSpPr>
        <p:sp>
          <p:nvSpPr>
            <p:cNvPr id="43" name="Rectangle: Rounded Corners 239">
              <a:extLst>
                <a:ext uri="{FF2B5EF4-FFF2-40B4-BE49-F238E27FC236}">
                  <a16:creationId xmlns:a16="http://schemas.microsoft.com/office/drawing/2014/main" id="{4F9F0096-38AF-4FFD-AE39-2D5D4000574C}"/>
                </a:ext>
              </a:extLst>
            </p:cNvPr>
            <p:cNvSpPr/>
            <p:nvPr/>
          </p:nvSpPr>
          <p:spPr>
            <a:xfrm>
              <a:off x="5979516" y="1466402"/>
              <a:ext cx="1201396" cy="3695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Completed</a:t>
              </a:r>
            </a:p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March 2023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168E76E-E5A7-419E-B8AE-C94B829B6FF9}"/>
                </a:ext>
              </a:extLst>
            </p:cNvPr>
            <p:cNvGrpSpPr/>
            <p:nvPr/>
          </p:nvGrpSpPr>
          <p:grpSpPr>
            <a:xfrm>
              <a:off x="5836650" y="1506311"/>
              <a:ext cx="289709" cy="289709"/>
              <a:chOff x="-987446" y="1194614"/>
              <a:chExt cx="396000" cy="39600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1A64BCC-703F-4827-9982-C2CA98E9F15D}"/>
                  </a:ext>
                </a:extLst>
              </p:cNvPr>
              <p:cNvSpPr/>
              <p:nvPr/>
            </p:nvSpPr>
            <p:spPr>
              <a:xfrm>
                <a:off x="-987446" y="1194614"/>
                <a:ext cx="396000" cy="39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>
                  <a:defRPr/>
                </a:pPr>
                <a:endParaRPr lang="en-US" sz="4000" err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6" name="Group 92">
                <a:extLst>
                  <a:ext uri="{FF2B5EF4-FFF2-40B4-BE49-F238E27FC236}">
                    <a16:creationId xmlns:a16="http://schemas.microsoft.com/office/drawing/2014/main" id="{356F5EFC-B481-4011-AF8A-60CF9ED212E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956773" y="1219582"/>
                <a:ext cx="324000" cy="324000"/>
                <a:chOff x="6546" y="1719"/>
                <a:chExt cx="426" cy="426"/>
              </a:xfrm>
              <a:solidFill>
                <a:schemeClr val="bg1"/>
              </a:solidFill>
            </p:grpSpPr>
            <p:sp>
              <p:nvSpPr>
                <p:cNvPr id="47" name="Freeform 93">
                  <a:extLst>
                    <a:ext uri="{FF2B5EF4-FFF2-40B4-BE49-F238E27FC236}">
                      <a16:creationId xmlns:a16="http://schemas.microsoft.com/office/drawing/2014/main" id="{B1A113E2-02E7-4004-80A4-8848BBE1DE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2" y="1861"/>
                  <a:ext cx="196" cy="142"/>
                </a:xfrm>
                <a:custGeom>
                  <a:avLst/>
                  <a:gdLst>
                    <a:gd name="T0" fmla="*/ 36 w 133"/>
                    <a:gd name="T1" fmla="*/ 96 h 96"/>
                    <a:gd name="T2" fmla="*/ 32 w 133"/>
                    <a:gd name="T3" fmla="*/ 94 h 96"/>
                    <a:gd name="T4" fmla="*/ 2 w 133"/>
                    <a:gd name="T5" fmla="*/ 64 h 96"/>
                    <a:gd name="T6" fmla="*/ 2 w 133"/>
                    <a:gd name="T7" fmla="*/ 56 h 96"/>
                    <a:gd name="T8" fmla="*/ 11 w 133"/>
                    <a:gd name="T9" fmla="*/ 56 h 96"/>
                    <a:gd name="T10" fmla="*/ 36 w 133"/>
                    <a:gd name="T11" fmla="*/ 82 h 96"/>
                    <a:gd name="T12" fmla="*/ 122 w 133"/>
                    <a:gd name="T13" fmla="*/ 2 h 96"/>
                    <a:gd name="T14" fmla="*/ 131 w 133"/>
                    <a:gd name="T15" fmla="*/ 2 h 96"/>
                    <a:gd name="T16" fmla="*/ 130 w 133"/>
                    <a:gd name="T17" fmla="*/ 11 h 96"/>
                    <a:gd name="T18" fmla="*/ 40 w 133"/>
                    <a:gd name="T19" fmla="*/ 95 h 96"/>
                    <a:gd name="T20" fmla="*/ 36 w 133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96">
                      <a:moveTo>
                        <a:pt x="36" y="96"/>
                      </a:moveTo>
                      <a:cubicBezTo>
                        <a:pt x="35" y="96"/>
                        <a:pt x="33" y="96"/>
                        <a:pt x="32" y="94"/>
                      </a:cubicBezTo>
                      <a:cubicBezTo>
                        <a:pt x="2" y="64"/>
                        <a:pt x="2" y="64"/>
                        <a:pt x="2" y="64"/>
                      </a:cubicBezTo>
                      <a:cubicBezTo>
                        <a:pt x="0" y="62"/>
                        <a:pt x="0" y="58"/>
                        <a:pt x="2" y="56"/>
                      </a:cubicBezTo>
                      <a:cubicBezTo>
                        <a:pt x="4" y="54"/>
                        <a:pt x="8" y="54"/>
                        <a:pt x="11" y="56"/>
                      </a:cubicBezTo>
                      <a:cubicBezTo>
                        <a:pt x="36" y="82"/>
                        <a:pt x="36" y="82"/>
                        <a:pt x="36" y="82"/>
                      </a:cubicBezTo>
                      <a:cubicBezTo>
                        <a:pt x="122" y="2"/>
                        <a:pt x="122" y="2"/>
                        <a:pt x="122" y="2"/>
                      </a:cubicBezTo>
                      <a:cubicBezTo>
                        <a:pt x="125" y="0"/>
                        <a:pt x="128" y="0"/>
                        <a:pt x="131" y="2"/>
                      </a:cubicBezTo>
                      <a:cubicBezTo>
                        <a:pt x="133" y="5"/>
                        <a:pt x="133" y="8"/>
                        <a:pt x="130" y="11"/>
                      </a:cubicBezTo>
                      <a:cubicBezTo>
                        <a:pt x="40" y="95"/>
                        <a:pt x="40" y="95"/>
                        <a:pt x="40" y="95"/>
                      </a:cubicBezTo>
                      <a:cubicBezTo>
                        <a:pt x="39" y="96"/>
                        <a:pt x="38" y="96"/>
                        <a:pt x="36" y="9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94">
                  <a:extLst>
                    <a:ext uri="{FF2B5EF4-FFF2-40B4-BE49-F238E27FC236}">
                      <a16:creationId xmlns:a16="http://schemas.microsoft.com/office/drawing/2014/main" id="{C94E810B-0721-4E8F-AD72-2F69EA6A35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6" y="1719"/>
                  <a:ext cx="426" cy="426"/>
                </a:xfrm>
                <a:custGeom>
                  <a:avLst/>
                  <a:gdLst>
                    <a:gd name="T0" fmla="*/ 144 w 288"/>
                    <a:gd name="T1" fmla="*/ 288 h 288"/>
                    <a:gd name="T2" fmla="*/ 0 w 288"/>
                    <a:gd name="T3" fmla="*/ 144 h 288"/>
                    <a:gd name="T4" fmla="*/ 144 w 288"/>
                    <a:gd name="T5" fmla="*/ 0 h 288"/>
                    <a:gd name="T6" fmla="*/ 288 w 288"/>
                    <a:gd name="T7" fmla="*/ 144 h 288"/>
                    <a:gd name="T8" fmla="*/ 144 w 288"/>
                    <a:gd name="T9" fmla="*/ 288 h 288"/>
                    <a:gd name="T10" fmla="*/ 144 w 288"/>
                    <a:gd name="T11" fmla="*/ 12 h 288"/>
                    <a:gd name="T12" fmla="*/ 12 w 288"/>
                    <a:gd name="T13" fmla="*/ 144 h 288"/>
                    <a:gd name="T14" fmla="*/ 144 w 288"/>
                    <a:gd name="T15" fmla="*/ 276 h 288"/>
                    <a:gd name="T16" fmla="*/ 276 w 288"/>
                    <a:gd name="T17" fmla="*/ 144 h 288"/>
                    <a:gd name="T18" fmla="*/ 144 w 288"/>
                    <a:gd name="T19" fmla="*/ 1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8" h="288">
                      <a:moveTo>
                        <a:pt x="144" y="288"/>
                      </a:moveTo>
                      <a:cubicBezTo>
                        <a:pt x="65" y="288"/>
                        <a:pt x="0" y="224"/>
                        <a:pt x="0" y="144"/>
                      </a:cubicBezTo>
                      <a:cubicBezTo>
                        <a:pt x="0" y="65"/>
                        <a:pt x="65" y="0"/>
                        <a:pt x="144" y="0"/>
                      </a:cubicBezTo>
                      <a:cubicBezTo>
                        <a:pt x="224" y="0"/>
                        <a:pt x="288" y="65"/>
                        <a:pt x="288" y="144"/>
                      </a:cubicBezTo>
                      <a:cubicBezTo>
                        <a:pt x="288" y="224"/>
                        <a:pt x="224" y="288"/>
                        <a:pt x="144" y="288"/>
                      </a:cubicBezTo>
                      <a:close/>
                      <a:moveTo>
                        <a:pt x="144" y="12"/>
                      </a:moveTo>
                      <a:cubicBezTo>
                        <a:pt x="72" y="12"/>
                        <a:pt x="12" y="71"/>
                        <a:pt x="12" y="144"/>
                      </a:cubicBezTo>
                      <a:cubicBezTo>
                        <a:pt x="12" y="217"/>
                        <a:pt x="72" y="276"/>
                        <a:pt x="144" y="276"/>
                      </a:cubicBezTo>
                      <a:cubicBezTo>
                        <a:pt x="217" y="276"/>
                        <a:pt x="276" y="217"/>
                        <a:pt x="276" y="144"/>
                      </a:cubicBezTo>
                      <a:cubicBezTo>
                        <a:pt x="276" y="71"/>
                        <a:pt x="217" y="12"/>
                        <a:pt x="144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21" name="Chevron 12">
            <a:extLst>
              <a:ext uri="{FF2B5EF4-FFF2-40B4-BE49-F238E27FC236}">
                <a16:creationId xmlns:a16="http://schemas.microsoft.com/office/drawing/2014/main" id="{D558F518-1F8A-471F-A402-F8CD95E777D5}"/>
              </a:ext>
            </a:extLst>
          </p:cNvPr>
          <p:cNvSpPr/>
          <p:nvPr/>
        </p:nvSpPr>
        <p:spPr>
          <a:xfrm>
            <a:off x="8822980" y="4509343"/>
            <a:ext cx="4560628" cy="7283110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182880" tIns="182880" rIns="182880" bIns="182880" rtlCol="0" anchor="ctr" anchorCtr="0"/>
          <a:lstStyle/>
          <a:p>
            <a:pPr marL="360000">
              <a:defRPr/>
            </a:pPr>
            <a:endParaRPr lang="en-AU" sz="3200" cap="all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hevron 12">
            <a:extLst>
              <a:ext uri="{FF2B5EF4-FFF2-40B4-BE49-F238E27FC236}">
                <a16:creationId xmlns:a16="http://schemas.microsoft.com/office/drawing/2014/main" id="{2C36BC61-36CB-49A3-A556-072A0C9F8078}"/>
              </a:ext>
            </a:extLst>
          </p:cNvPr>
          <p:cNvSpPr/>
          <p:nvPr/>
        </p:nvSpPr>
        <p:spPr>
          <a:xfrm>
            <a:off x="13595107" y="4509340"/>
            <a:ext cx="4560630" cy="7283108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182880" tIns="182880" rIns="182880" bIns="182880" rtlCol="0" anchor="ctr" anchorCtr="0"/>
          <a:lstStyle/>
          <a:p>
            <a:pPr marL="360000">
              <a:defRPr/>
            </a:pPr>
            <a:endParaRPr lang="en-AU" sz="3200" cap="all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evron 12">
            <a:extLst>
              <a:ext uri="{FF2B5EF4-FFF2-40B4-BE49-F238E27FC236}">
                <a16:creationId xmlns:a16="http://schemas.microsoft.com/office/drawing/2014/main" id="{9BA17538-0A26-4CE0-BF19-EFC935839EC4}"/>
              </a:ext>
            </a:extLst>
          </p:cNvPr>
          <p:cNvSpPr/>
          <p:nvPr/>
        </p:nvSpPr>
        <p:spPr>
          <a:xfrm>
            <a:off x="4050852" y="4509345"/>
            <a:ext cx="4560628" cy="7283110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182880" tIns="182880" rIns="182880" bIns="182880" rtlCol="0" anchor="ctr" anchorCtr="0"/>
          <a:lstStyle/>
          <a:p>
            <a:pPr marL="360000">
              <a:defRPr/>
            </a:pPr>
            <a:endParaRPr lang="en-AU" sz="3200" cap="all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44F504B-5809-40F2-A5C9-8572ACAB8AA3}"/>
              </a:ext>
            </a:extLst>
          </p:cNvPr>
          <p:cNvSpPr/>
          <p:nvPr/>
        </p:nvSpPr>
        <p:spPr>
          <a:xfrm>
            <a:off x="13569921" y="3141024"/>
            <a:ext cx="4795902" cy="1297760"/>
          </a:xfrm>
          <a:prstGeom prst="chevron">
            <a:avLst>
              <a:gd name="adj" fmla="val 157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16000" rIns="216000" bIns="216000" rtlCol="0" anchor="ctr" anchorCtr="0"/>
          <a:lstStyle/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Phishing </a:t>
            </a:r>
          </a:p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#3  </a:t>
            </a: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55B9391C-9B42-49B8-A8DF-7FD8A9E9081F}"/>
              </a:ext>
            </a:extLst>
          </p:cNvPr>
          <p:cNvSpPr/>
          <p:nvPr/>
        </p:nvSpPr>
        <p:spPr>
          <a:xfrm>
            <a:off x="8779151" y="3141024"/>
            <a:ext cx="4795902" cy="1297760"/>
          </a:xfrm>
          <a:prstGeom prst="chevron">
            <a:avLst>
              <a:gd name="adj" fmla="val 157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16000" rIns="216000" bIns="216000" rtlCol="0" anchor="ctr" anchorCtr="0"/>
          <a:lstStyle/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Phishing </a:t>
            </a:r>
          </a:p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#2</a:t>
            </a: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B542A9F2-66E8-4A37-BF39-6E8DB1964EF7}"/>
              </a:ext>
            </a:extLst>
          </p:cNvPr>
          <p:cNvSpPr/>
          <p:nvPr/>
        </p:nvSpPr>
        <p:spPr>
          <a:xfrm>
            <a:off x="3988379" y="3141024"/>
            <a:ext cx="4795902" cy="1297760"/>
          </a:xfrm>
          <a:prstGeom prst="chevron">
            <a:avLst>
              <a:gd name="adj" fmla="val 157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16000" rIns="216000" bIns="216000" rtlCol="0" anchor="ctr" anchorCtr="0"/>
          <a:lstStyle/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Phishing </a:t>
            </a:r>
          </a:p>
          <a:p>
            <a:pPr eaLnBrk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#1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7BF4D0-2368-4320-918A-4F831A9FADB1}"/>
              </a:ext>
            </a:extLst>
          </p:cNvPr>
          <p:cNvSpPr txBox="1"/>
          <p:nvPr/>
        </p:nvSpPr>
        <p:spPr>
          <a:xfrm>
            <a:off x="4362879" y="4916096"/>
            <a:ext cx="39365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8"/>
            <a:r>
              <a:rPr lang="en-US" sz="2800" b="1">
                <a:solidFill>
                  <a:srgbClr val="00A2FF">
                    <a:lumMod val="75000"/>
                  </a:srgbClr>
                </a:solidFill>
                <a:latin typeface="Helvetica Neue"/>
              </a:rPr>
              <a:t>Summer 2023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3ACB68-5AB4-461E-955E-B3D653E8D93D}"/>
              </a:ext>
            </a:extLst>
          </p:cNvPr>
          <p:cNvSpPr txBox="1"/>
          <p:nvPr/>
        </p:nvSpPr>
        <p:spPr>
          <a:xfrm>
            <a:off x="9104405" y="4916094"/>
            <a:ext cx="39365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8"/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New Smartphone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127A382-E006-486E-A3CC-AEBF30CFA71C}"/>
              </a:ext>
            </a:extLst>
          </p:cNvPr>
          <p:cNvSpPr txBox="1"/>
          <p:nvPr/>
        </p:nvSpPr>
        <p:spPr>
          <a:xfrm>
            <a:off x="13731507" y="4485209"/>
            <a:ext cx="393657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8"/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Tax Declaration (</a:t>
            </a:r>
            <a:r>
              <a:rPr lang="en-US" sz="2800" b="1" dirty="0" err="1">
                <a:solidFill>
                  <a:srgbClr val="00A2FF">
                    <a:lumMod val="75000"/>
                  </a:srgbClr>
                </a:solidFill>
                <a:latin typeface="Helvetica Neue"/>
              </a:rPr>
              <a:t>Dichiarazione</a:t>
            </a:r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 </a:t>
            </a:r>
            <a:r>
              <a:rPr lang="en-US" sz="2800" b="1" dirty="0" err="1">
                <a:solidFill>
                  <a:srgbClr val="00A2FF">
                    <a:lumMod val="75000"/>
                  </a:srgbClr>
                </a:solidFill>
                <a:latin typeface="Helvetica Neue"/>
              </a:rPr>
              <a:t>dei</a:t>
            </a:r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 </a:t>
            </a:r>
            <a:r>
              <a:rPr lang="en-US" sz="2800" b="1" dirty="0" err="1">
                <a:solidFill>
                  <a:srgbClr val="00A2FF">
                    <a:lumMod val="75000"/>
                  </a:srgbClr>
                </a:solidFill>
                <a:latin typeface="Helvetica Neue"/>
              </a:rPr>
              <a:t>Redditi</a:t>
            </a:r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)</a:t>
            </a:r>
          </a:p>
        </p:txBody>
      </p:sp>
      <p:sp>
        <p:nvSpPr>
          <p:cNvPr id="64" name="Explosion: 14 Points 63">
            <a:extLst>
              <a:ext uri="{FF2B5EF4-FFF2-40B4-BE49-F238E27FC236}">
                <a16:creationId xmlns:a16="http://schemas.microsoft.com/office/drawing/2014/main" id="{469F8766-E5E7-4A20-8EB8-9F9B2A333DD6}"/>
              </a:ext>
            </a:extLst>
          </p:cNvPr>
          <p:cNvSpPr/>
          <p:nvPr/>
        </p:nvSpPr>
        <p:spPr>
          <a:xfrm rot="20952686">
            <a:off x="6658542" y="2887117"/>
            <a:ext cx="3685232" cy="853162"/>
          </a:xfrm>
          <a:prstGeom prst="irregularSeal2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800" b="1" i="1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Mgmt</a:t>
            </a:r>
            <a:endParaRPr lang="en-US" sz="1800" b="1" i="1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94C0DA-3817-DC6E-998B-337FB36A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32" y="6320074"/>
            <a:ext cx="3143808" cy="3329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12570-4639-51CB-9125-E2EE2BFA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418" y="6503839"/>
            <a:ext cx="4022328" cy="296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45570-C727-297A-D80B-3B3BD2AB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102" y="6397012"/>
            <a:ext cx="4066380" cy="2898568"/>
          </a:xfrm>
          <a:prstGeom prst="rect">
            <a:avLst/>
          </a:prstGeom>
        </p:spPr>
      </p:pic>
      <p:sp>
        <p:nvSpPr>
          <p:cNvPr id="8" name="Chevron 12">
            <a:extLst>
              <a:ext uri="{FF2B5EF4-FFF2-40B4-BE49-F238E27FC236}">
                <a16:creationId xmlns:a16="http://schemas.microsoft.com/office/drawing/2014/main" id="{2B7AE8C8-4EFC-AFF8-0AB8-D0FE814F4D2F}"/>
              </a:ext>
            </a:extLst>
          </p:cNvPr>
          <p:cNvSpPr/>
          <p:nvPr/>
        </p:nvSpPr>
        <p:spPr>
          <a:xfrm>
            <a:off x="18474321" y="4509340"/>
            <a:ext cx="4560630" cy="7283108"/>
          </a:xfrm>
          <a:prstGeom prst="chevron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182880" tIns="182880" rIns="182880" bIns="182880" rtlCol="0" anchor="ctr" anchorCtr="0"/>
          <a:lstStyle/>
          <a:p>
            <a:pPr marL="360000">
              <a:defRPr/>
            </a:pPr>
            <a:endParaRPr lang="en-AU" sz="3200" cap="all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93C7275F-A433-E76F-7B26-298A61F08D45}"/>
              </a:ext>
            </a:extLst>
          </p:cNvPr>
          <p:cNvSpPr/>
          <p:nvPr/>
        </p:nvSpPr>
        <p:spPr>
          <a:xfrm>
            <a:off x="18449133" y="3141024"/>
            <a:ext cx="4795902" cy="1297760"/>
          </a:xfrm>
          <a:prstGeom prst="chevron">
            <a:avLst>
              <a:gd name="adj" fmla="val 157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16000" rIns="216000" bIns="216000" rtlCol="0" anchor="ctr" anchorCtr="0"/>
          <a:lstStyle/>
          <a:p>
            <a:pPr eaLnBrk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Phishing </a:t>
            </a:r>
          </a:p>
          <a:p>
            <a:pPr eaLnBrk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#4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03115-7329-885F-C321-FC7322BB2E66}"/>
              </a:ext>
            </a:extLst>
          </p:cNvPr>
          <p:cNvSpPr txBox="1"/>
          <p:nvPr/>
        </p:nvSpPr>
        <p:spPr>
          <a:xfrm>
            <a:off x="18610718" y="4916094"/>
            <a:ext cx="44242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8"/>
            <a:r>
              <a:rPr lang="en-US" sz="2800" b="1" dirty="0">
                <a:solidFill>
                  <a:srgbClr val="00A2FF">
                    <a:lumMod val="75000"/>
                  </a:srgbClr>
                </a:solidFill>
                <a:latin typeface="Helvetica Neue"/>
              </a:rPr>
              <a:t>New Company Bonus!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33BDC-640A-D42F-76DF-83271645C7A5}"/>
              </a:ext>
            </a:extLst>
          </p:cNvPr>
          <p:cNvGrpSpPr/>
          <p:nvPr/>
        </p:nvGrpSpPr>
        <p:grpSpPr>
          <a:xfrm>
            <a:off x="19358552" y="2282090"/>
            <a:ext cx="2688524" cy="739052"/>
            <a:chOff x="5836650" y="1466402"/>
            <a:chExt cx="1344262" cy="369526"/>
          </a:xfrm>
        </p:grpSpPr>
        <p:sp>
          <p:nvSpPr>
            <p:cNvPr id="13" name="Rectangle: Rounded Corners 239">
              <a:extLst>
                <a:ext uri="{FF2B5EF4-FFF2-40B4-BE49-F238E27FC236}">
                  <a16:creationId xmlns:a16="http://schemas.microsoft.com/office/drawing/2014/main" id="{4414CB44-EEB8-6BA6-3510-A968F3EFCDEB}"/>
                </a:ext>
              </a:extLst>
            </p:cNvPr>
            <p:cNvSpPr/>
            <p:nvPr/>
          </p:nvSpPr>
          <p:spPr>
            <a:xfrm>
              <a:off x="5979516" y="1466402"/>
              <a:ext cx="1201396" cy="3695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Completed</a:t>
              </a:r>
            </a:p>
            <a:p>
              <a:pPr>
                <a:defRPr/>
              </a:pPr>
              <a:r>
                <a:rPr lang="en-US" sz="1800" dirty="0">
                  <a:solidFill>
                    <a:prstClr val="black"/>
                  </a:solidFill>
                  <a:latin typeface="Arial"/>
                </a:rPr>
                <a:t>October 2023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67A401-4240-E2C5-080E-130F732A83AE}"/>
                </a:ext>
              </a:extLst>
            </p:cNvPr>
            <p:cNvGrpSpPr/>
            <p:nvPr/>
          </p:nvGrpSpPr>
          <p:grpSpPr>
            <a:xfrm>
              <a:off x="5836650" y="1506311"/>
              <a:ext cx="289709" cy="289709"/>
              <a:chOff x="-987446" y="1194614"/>
              <a:chExt cx="396000" cy="396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2335D99-38F9-2CC2-E715-6F20D4FDA8E4}"/>
                  </a:ext>
                </a:extLst>
              </p:cNvPr>
              <p:cNvSpPr/>
              <p:nvPr/>
            </p:nvSpPr>
            <p:spPr>
              <a:xfrm>
                <a:off x="-987446" y="1194614"/>
                <a:ext cx="396000" cy="39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>
                  <a:defRPr/>
                </a:pPr>
                <a:endParaRPr lang="en-US" sz="4000" err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16" name="Group 92">
                <a:extLst>
                  <a:ext uri="{FF2B5EF4-FFF2-40B4-BE49-F238E27FC236}">
                    <a16:creationId xmlns:a16="http://schemas.microsoft.com/office/drawing/2014/main" id="{054B670C-54AC-3785-49BC-AE8D009AA00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956773" y="1219582"/>
                <a:ext cx="324000" cy="324000"/>
                <a:chOff x="6546" y="1719"/>
                <a:chExt cx="426" cy="426"/>
              </a:xfrm>
              <a:solidFill>
                <a:schemeClr val="bg1"/>
              </a:solidFill>
            </p:grpSpPr>
            <p:sp>
              <p:nvSpPr>
                <p:cNvPr id="17" name="Freeform 93">
                  <a:extLst>
                    <a:ext uri="{FF2B5EF4-FFF2-40B4-BE49-F238E27FC236}">
                      <a16:creationId xmlns:a16="http://schemas.microsoft.com/office/drawing/2014/main" id="{38C57736-A840-73E4-238F-4E367F8C0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2" y="1861"/>
                  <a:ext cx="196" cy="142"/>
                </a:xfrm>
                <a:custGeom>
                  <a:avLst/>
                  <a:gdLst>
                    <a:gd name="T0" fmla="*/ 36 w 133"/>
                    <a:gd name="T1" fmla="*/ 96 h 96"/>
                    <a:gd name="T2" fmla="*/ 32 w 133"/>
                    <a:gd name="T3" fmla="*/ 94 h 96"/>
                    <a:gd name="T4" fmla="*/ 2 w 133"/>
                    <a:gd name="T5" fmla="*/ 64 h 96"/>
                    <a:gd name="T6" fmla="*/ 2 w 133"/>
                    <a:gd name="T7" fmla="*/ 56 h 96"/>
                    <a:gd name="T8" fmla="*/ 11 w 133"/>
                    <a:gd name="T9" fmla="*/ 56 h 96"/>
                    <a:gd name="T10" fmla="*/ 36 w 133"/>
                    <a:gd name="T11" fmla="*/ 82 h 96"/>
                    <a:gd name="T12" fmla="*/ 122 w 133"/>
                    <a:gd name="T13" fmla="*/ 2 h 96"/>
                    <a:gd name="T14" fmla="*/ 131 w 133"/>
                    <a:gd name="T15" fmla="*/ 2 h 96"/>
                    <a:gd name="T16" fmla="*/ 130 w 133"/>
                    <a:gd name="T17" fmla="*/ 11 h 96"/>
                    <a:gd name="T18" fmla="*/ 40 w 133"/>
                    <a:gd name="T19" fmla="*/ 95 h 96"/>
                    <a:gd name="T20" fmla="*/ 36 w 133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96">
                      <a:moveTo>
                        <a:pt x="36" y="96"/>
                      </a:moveTo>
                      <a:cubicBezTo>
                        <a:pt x="35" y="96"/>
                        <a:pt x="33" y="96"/>
                        <a:pt x="32" y="94"/>
                      </a:cubicBezTo>
                      <a:cubicBezTo>
                        <a:pt x="2" y="64"/>
                        <a:pt x="2" y="64"/>
                        <a:pt x="2" y="64"/>
                      </a:cubicBezTo>
                      <a:cubicBezTo>
                        <a:pt x="0" y="62"/>
                        <a:pt x="0" y="58"/>
                        <a:pt x="2" y="56"/>
                      </a:cubicBezTo>
                      <a:cubicBezTo>
                        <a:pt x="4" y="54"/>
                        <a:pt x="8" y="54"/>
                        <a:pt x="11" y="56"/>
                      </a:cubicBezTo>
                      <a:cubicBezTo>
                        <a:pt x="36" y="82"/>
                        <a:pt x="36" y="82"/>
                        <a:pt x="36" y="82"/>
                      </a:cubicBezTo>
                      <a:cubicBezTo>
                        <a:pt x="122" y="2"/>
                        <a:pt x="122" y="2"/>
                        <a:pt x="122" y="2"/>
                      </a:cubicBezTo>
                      <a:cubicBezTo>
                        <a:pt x="125" y="0"/>
                        <a:pt x="128" y="0"/>
                        <a:pt x="131" y="2"/>
                      </a:cubicBezTo>
                      <a:cubicBezTo>
                        <a:pt x="133" y="5"/>
                        <a:pt x="133" y="8"/>
                        <a:pt x="130" y="11"/>
                      </a:cubicBezTo>
                      <a:cubicBezTo>
                        <a:pt x="40" y="95"/>
                        <a:pt x="40" y="95"/>
                        <a:pt x="40" y="95"/>
                      </a:cubicBezTo>
                      <a:cubicBezTo>
                        <a:pt x="39" y="96"/>
                        <a:pt x="38" y="96"/>
                        <a:pt x="36" y="9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  <p:sp>
              <p:nvSpPr>
                <p:cNvPr id="18" name="Freeform 94">
                  <a:extLst>
                    <a:ext uri="{FF2B5EF4-FFF2-40B4-BE49-F238E27FC236}">
                      <a16:creationId xmlns:a16="http://schemas.microsoft.com/office/drawing/2014/main" id="{EF726C51-22B6-D161-F2BB-1CAECE501C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46" y="1719"/>
                  <a:ext cx="426" cy="426"/>
                </a:xfrm>
                <a:custGeom>
                  <a:avLst/>
                  <a:gdLst>
                    <a:gd name="T0" fmla="*/ 144 w 288"/>
                    <a:gd name="T1" fmla="*/ 288 h 288"/>
                    <a:gd name="T2" fmla="*/ 0 w 288"/>
                    <a:gd name="T3" fmla="*/ 144 h 288"/>
                    <a:gd name="T4" fmla="*/ 144 w 288"/>
                    <a:gd name="T5" fmla="*/ 0 h 288"/>
                    <a:gd name="T6" fmla="*/ 288 w 288"/>
                    <a:gd name="T7" fmla="*/ 144 h 288"/>
                    <a:gd name="T8" fmla="*/ 144 w 288"/>
                    <a:gd name="T9" fmla="*/ 288 h 288"/>
                    <a:gd name="T10" fmla="*/ 144 w 288"/>
                    <a:gd name="T11" fmla="*/ 12 h 288"/>
                    <a:gd name="T12" fmla="*/ 12 w 288"/>
                    <a:gd name="T13" fmla="*/ 144 h 288"/>
                    <a:gd name="T14" fmla="*/ 144 w 288"/>
                    <a:gd name="T15" fmla="*/ 276 h 288"/>
                    <a:gd name="T16" fmla="*/ 276 w 288"/>
                    <a:gd name="T17" fmla="*/ 144 h 288"/>
                    <a:gd name="T18" fmla="*/ 144 w 288"/>
                    <a:gd name="T19" fmla="*/ 1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8" h="288">
                      <a:moveTo>
                        <a:pt x="144" y="288"/>
                      </a:moveTo>
                      <a:cubicBezTo>
                        <a:pt x="65" y="288"/>
                        <a:pt x="0" y="224"/>
                        <a:pt x="0" y="144"/>
                      </a:cubicBezTo>
                      <a:cubicBezTo>
                        <a:pt x="0" y="65"/>
                        <a:pt x="65" y="0"/>
                        <a:pt x="144" y="0"/>
                      </a:cubicBezTo>
                      <a:cubicBezTo>
                        <a:pt x="224" y="0"/>
                        <a:pt x="288" y="65"/>
                        <a:pt x="288" y="144"/>
                      </a:cubicBezTo>
                      <a:cubicBezTo>
                        <a:pt x="288" y="224"/>
                        <a:pt x="224" y="288"/>
                        <a:pt x="144" y="288"/>
                      </a:cubicBezTo>
                      <a:close/>
                      <a:moveTo>
                        <a:pt x="144" y="12"/>
                      </a:moveTo>
                      <a:cubicBezTo>
                        <a:pt x="72" y="12"/>
                        <a:pt x="12" y="71"/>
                        <a:pt x="12" y="144"/>
                      </a:cubicBezTo>
                      <a:cubicBezTo>
                        <a:pt x="12" y="217"/>
                        <a:pt x="72" y="276"/>
                        <a:pt x="144" y="276"/>
                      </a:cubicBezTo>
                      <a:cubicBezTo>
                        <a:pt x="217" y="276"/>
                        <a:pt x="276" y="217"/>
                        <a:pt x="276" y="144"/>
                      </a:cubicBezTo>
                      <a:cubicBezTo>
                        <a:pt x="276" y="71"/>
                        <a:pt x="217" y="12"/>
                        <a:pt x="144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AU" sz="4800">
                    <a:solidFill>
                      <a:srgbClr val="EDEEE8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9F607CB3-A642-27B1-6D1B-0C327664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1614" y="6697088"/>
            <a:ext cx="3014780" cy="27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42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563430E-458E-FA06-4449-81634823BA27}"/>
              </a:ext>
            </a:extLst>
          </p:cNvPr>
          <p:cNvSpPr>
            <a:spLocks/>
          </p:cNvSpPr>
          <p:nvPr/>
        </p:nvSpPr>
        <p:spPr>
          <a:xfrm>
            <a:off x="949815" y="3108633"/>
            <a:ext cx="11242185" cy="81384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C5D799-EEF2-4051-94F0-60365B8B6CC6}"/>
              </a:ext>
            </a:extLst>
          </p:cNvPr>
          <p:cNvSpPr txBox="1">
            <a:spLocks/>
          </p:cNvSpPr>
          <p:nvPr/>
        </p:nvSpPr>
        <p:spPr>
          <a:xfrm>
            <a:off x="949815" y="1439729"/>
            <a:ext cx="22086062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500" dirty="0"/>
              <a:t>The program is «alive» and is continuously fed and updated in line with the external context</a:t>
            </a:r>
          </a:p>
        </p:txBody>
      </p:sp>
      <p:sp>
        <p:nvSpPr>
          <p:cNvPr id="4" name="CasellaDiTesto 11">
            <a:extLst>
              <a:ext uri="{FF2B5EF4-FFF2-40B4-BE49-F238E27FC236}">
                <a16:creationId xmlns:a16="http://schemas.microsoft.com/office/drawing/2014/main" id="{6A5A5E44-6D14-C001-91A9-36218DC0BDA0}"/>
              </a:ext>
            </a:extLst>
          </p:cNvPr>
          <p:cNvSpPr txBox="1"/>
          <p:nvPr/>
        </p:nvSpPr>
        <p:spPr>
          <a:xfrm>
            <a:off x="1555436" y="4250134"/>
            <a:ext cx="10407032" cy="58887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Reports alerts by Information Sharing Authorities and Bodies</a:t>
            </a:r>
          </a:p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Particular threats trends observed by ADR</a:t>
            </a:r>
          </a:p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Threat trends given by the external context</a:t>
            </a:r>
          </a:p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User feedback (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given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directly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or by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taking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part to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courses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F461F8-9CB8-D732-CCA4-96DF79FA71ED}"/>
              </a:ext>
            </a:extLst>
          </p:cNvPr>
          <p:cNvSpPr txBox="1"/>
          <p:nvPr/>
        </p:nvSpPr>
        <p:spPr>
          <a:xfrm>
            <a:off x="1351254" y="3108633"/>
            <a:ext cx="1081539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3EA653"/>
                </a:solidFill>
              </a:rPr>
              <a:t>Key drivers for continuous program evolution and improvement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EB81C3-14EF-EDD0-79E2-A86EB312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563" y="5191834"/>
            <a:ext cx="648359" cy="648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A7B467-6B1E-8E42-22B9-5BD90479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58" y="5182333"/>
            <a:ext cx="576945" cy="647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7A5F0E-261A-F92D-AF3B-54BF762D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39" y="5182333"/>
            <a:ext cx="647702" cy="6477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7001C9-248B-0BD0-F38A-DC34C86E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214" y="6204785"/>
            <a:ext cx="657035" cy="6570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0F23A0-1474-6F1B-6A7F-D9EC33E7C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8735" y="7598466"/>
            <a:ext cx="730187" cy="7301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DE402E-08B5-CE74-C64E-2B7F0310D2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70" t="12295" r="22200" b="14887"/>
          <a:stretch/>
        </p:blipFill>
        <p:spPr>
          <a:xfrm>
            <a:off x="10770732" y="9348254"/>
            <a:ext cx="1012835" cy="902884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8E0D6DBE-1805-AEDF-E083-D977AC1BEAE9}"/>
              </a:ext>
            </a:extLst>
          </p:cNvPr>
          <p:cNvSpPr/>
          <p:nvPr/>
        </p:nvSpPr>
        <p:spPr>
          <a:xfrm>
            <a:off x="12805834" y="7659258"/>
            <a:ext cx="1170432" cy="1180562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CasellaDiTesto 11">
            <a:extLst>
              <a:ext uri="{FF2B5EF4-FFF2-40B4-BE49-F238E27FC236}">
                <a16:creationId xmlns:a16="http://schemas.microsoft.com/office/drawing/2014/main" id="{6887E58C-52D0-A0BD-CD07-94485F6056C6}"/>
              </a:ext>
            </a:extLst>
          </p:cNvPr>
          <p:cNvSpPr txBox="1"/>
          <p:nvPr/>
        </p:nvSpPr>
        <p:spPr>
          <a:xfrm>
            <a:off x="14590100" y="7421071"/>
            <a:ext cx="9330604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Classroom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training</a:t>
            </a:r>
          </a:p>
          <a:p>
            <a:pPr algn="l" defTabSz="2438338">
              <a:spcAft>
                <a:spcPts val="600"/>
              </a:spcAft>
            </a:pPr>
            <a:r>
              <a:rPr lang="en-US" sz="2800" i="1" dirty="0">
                <a:latin typeface="Segoe UI" panose="020B0502040204020203" pitchFamily="34" charset="0"/>
              </a:rPr>
              <a:t>To address more complex issues - </a:t>
            </a:r>
            <a:r>
              <a:rPr lang="en-US" sz="2800" b="1" i="1" dirty="0">
                <a:latin typeface="Segoe UI" panose="020B0502040204020203" pitchFamily="34" charset="0"/>
              </a:rPr>
              <a:t>such as OT Security </a:t>
            </a:r>
            <a:r>
              <a:rPr lang="en-US" sz="2800" i="1" dirty="0">
                <a:latin typeface="Segoe UI" panose="020B0502040204020203" pitchFamily="34" charset="0"/>
              </a:rPr>
              <a:t>- where targeted learning is needed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7027A9E3-D30E-F68E-FB59-508A11769358}"/>
              </a:ext>
            </a:extLst>
          </p:cNvPr>
          <p:cNvSpPr/>
          <p:nvPr/>
        </p:nvSpPr>
        <p:spPr>
          <a:xfrm>
            <a:off x="12805834" y="3965082"/>
            <a:ext cx="1170432" cy="1180562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CasellaDiTesto 11">
            <a:extLst>
              <a:ext uri="{FF2B5EF4-FFF2-40B4-BE49-F238E27FC236}">
                <a16:creationId xmlns:a16="http://schemas.microsoft.com/office/drawing/2014/main" id="{608D3821-7484-5DC6-2BCC-A100D6C08B2B}"/>
              </a:ext>
            </a:extLst>
          </p:cNvPr>
          <p:cNvSpPr txBox="1"/>
          <p:nvPr/>
        </p:nvSpPr>
        <p:spPr>
          <a:xfrm>
            <a:off x="14590100" y="3726895"/>
            <a:ext cx="9330604" cy="2103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en-US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Specific awareness communications </a:t>
            </a:r>
            <a:br>
              <a:rPr lang="en-US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</a:br>
            <a:r>
              <a:rPr lang="en-US" sz="2800" i="1" dirty="0">
                <a:latin typeface="Segoe UI" panose="020B0502040204020203" pitchFamily="34" charset="0"/>
              </a:rPr>
              <a:t>For example in connection with specific attacks or campaigns of </a:t>
            </a:r>
            <a:r>
              <a:rPr lang="en-US" sz="2800" b="1" i="1" dirty="0">
                <a:latin typeface="Segoe UI" panose="020B0502040204020203" pitchFamily="34" charset="0"/>
              </a:rPr>
              <a:t>Phishing</a:t>
            </a:r>
            <a:r>
              <a:rPr lang="en-US" sz="2800" i="1" dirty="0">
                <a:latin typeface="Segoe UI" panose="020B0502040204020203" pitchFamily="34" charset="0"/>
              </a:rPr>
              <a:t> and </a:t>
            </a:r>
            <a:r>
              <a:rPr lang="en-US" sz="2800" b="1" i="1" dirty="0" err="1">
                <a:latin typeface="Segoe UI" panose="020B0502040204020203" pitchFamily="34" charset="0"/>
              </a:rPr>
              <a:t>QRishing</a:t>
            </a:r>
            <a:endParaRPr lang="en-US" sz="2800" b="1" i="1" dirty="0">
              <a:latin typeface="Segoe UI" panose="020B0502040204020203" pitchFamily="34" charset="0"/>
            </a:endParaRPr>
          </a:p>
          <a:p>
            <a:pPr algn="l" defTabSz="2438338">
              <a:spcAft>
                <a:spcPts val="600"/>
              </a:spcAft>
            </a:pPr>
            <a:endParaRPr lang="it-IT" sz="2800" i="1" dirty="0">
              <a:latin typeface="Segoe UI" panose="020B0502040204020203" pitchFamily="34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0A4DE73-D15E-97BA-515A-0B7F6FDC82CC}"/>
              </a:ext>
            </a:extLst>
          </p:cNvPr>
          <p:cNvSpPr/>
          <p:nvPr/>
        </p:nvSpPr>
        <p:spPr>
          <a:xfrm>
            <a:off x="12805834" y="5812170"/>
            <a:ext cx="1170432" cy="1180562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CasellaDiTesto 11">
            <a:extLst>
              <a:ext uri="{FF2B5EF4-FFF2-40B4-BE49-F238E27FC236}">
                <a16:creationId xmlns:a16="http://schemas.microsoft.com/office/drawing/2014/main" id="{0A58C2FD-58A3-2333-C075-22BB49392FDB}"/>
              </a:ext>
            </a:extLst>
          </p:cNvPr>
          <p:cNvSpPr txBox="1"/>
          <p:nvPr/>
        </p:nvSpPr>
        <p:spPr>
          <a:xfrm>
            <a:off x="14590100" y="5573983"/>
            <a:ext cx="9330604" cy="1595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Updating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e-learning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courses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/>
            </a:r>
            <a:b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</a:br>
            <a:r>
              <a:rPr lang="en-US" sz="2800" i="1" dirty="0">
                <a:latin typeface="Segoe UI" panose="020B0502040204020203" pitchFamily="34" charset="0"/>
              </a:rPr>
              <a:t>To increase </a:t>
            </a:r>
            <a:r>
              <a:rPr lang="en-US" sz="2800" b="1" i="1" dirty="0">
                <a:latin typeface="Segoe UI" panose="020B0502040204020203" pitchFamily="34" charset="0"/>
              </a:rPr>
              <a:t>effectiveness and engagement </a:t>
            </a:r>
            <a:r>
              <a:rPr lang="en-US" sz="2800" i="1" dirty="0">
                <a:latin typeface="Segoe UI" panose="020B0502040204020203" pitchFamily="34" charset="0"/>
              </a:rPr>
              <a:t>and update content in line with the current threat environment</a:t>
            </a:r>
            <a:endParaRPr lang="it-IT" sz="2800" i="1" dirty="0">
              <a:latin typeface="Segoe UI" panose="020B0502040204020203" pitchFamily="34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C640D702-251D-A93D-C7FC-96A551862321}"/>
              </a:ext>
            </a:extLst>
          </p:cNvPr>
          <p:cNvSpPr/>
          <p:nvPr/>
        </p:nvSpPr>
        <p:spPr>
          <a:xfrm>
            <a:off x="12831184" y="9586441"/>
            <a:ext cx="1170432" cy="1180562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sellaDiTesto 11">
            <a:extLst>
              <a:ext uri="{FF2B5EF4-FFF2-40B4-BE49-F238E27FC236}">
                <a16:creationId xmlns:a16="http://schemas.microsoft.com/office/drawing/2014/main" id="{6306A377-AC9C-1246-30EB-8590E05C881C}"/>
              </a:ext>
            </a:extLst>
          </p:cNvPr>
          <p:cNvSpPr txBox="1"/>
          <p:nvPr/>
        </p:nvSpPr>
        <p:spPr>
          <a:xfrm>
            <a:off x="14615450" y="9348254"/>
            <a:ext cx="9330604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Exercises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and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simulations</a:t>
            </a:r>
            <a:endParaRPr lang="it-IT" sz="3600" b="1" dirty="0">
              <a:solidFill>
                <a:srgbClr val="024B95"/>
              </a:solidFill>
              <a:latin typeface="Berthold Akzidenz Grotesk BE"/>
              <a:ea typeface="Calibri" panose="020F0502020204030204" pitchFamily="34" charset="0"/>
            </a:endParaRPr>
          </a:p>
          <a:p>
            <a:pPr algn="l" defTabSz="2438338">
              <a:spcAft>
                <a:spcPts val="600"/>
              </a:spcAft>
            </a:pPr>
            <a:r>
              <a:rPr lang="en-US" sz="2800" i="1" dirty="0">
                <a:latin typeface="Segoe UI" panose="020B0502040204020203" pitchFamily="34" charset="0"/>
              </a:rPr>
              <a:t>To prepare to handle crises and </a:t>
            </a:r>
            <a:r>
              <a:rPr lang="en-US" sz="2800" b="1" i="1" dirty="0">
                <a:latin typeface="Segoe UI" panose="020B0502040204020203" pitchFamily="34" charset="0"/>
              </a:rPr>
              <a:t>complex events </a:t>
            </a:r>
            <a:r>
              <a:rPr lang="en-US" sz="2800" i="1" dirty="0">
                <a:latin typeface="Segoe UI" panose="020B0502040204020203" pitchFamily="34" charset="0"/>
              </a:rPr>
              <a:t>that can originate from </a:t>
            </a:r>
            <a:r>
              <a:rPr lang="en-US" sz="2800" b="1" i="1" dirty="0">
                <a:latin typeface="Segoe UI" panose="020B0502040204020203" pitchFamily="34" charset="0"/>
              </a:rPr>
              <a:t>cyber attacks against ADR</a:t>
            </a:r>
            <a:endParaRPr lang="it-IT" sz="2800" b="1" i="1" dirty="0">
              <a:latin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F28A11-F375-E688-9187-7CF061E0022D}"/>
              </a:ext>
            </a:extLst>
          </p:cNvPr>
          <p:cNvSpPr txBox="1"/>
          <p:nvPr/>
        </p:nvSpPr>
        <p:spPr>
          <a:xfrm>
            <a:off x="13519255" y="2526397"/>
            <a:ext cx="991493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rgbClr val="3EA65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Initiatives for the continuous improvement of the programme</a:t>
            </a:r>
            <a:endParaRPr kumimoji="0" lang="en-US" sz="3200" b="1" i="0" u="none" strike="noStrike" cap="none" spc="0" normalizeH="0" baseline="0" dirty="0" err="1">
              <a:ln>
                <a:noFill/>
              </a:ln>
              <a:solidFill>
                <a:srgbClr val="3EA653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D9AE8-0324-CAB2-30E7-227F7E453DE8}"/>
              </a:ext>
            </a:extLst>
          </p:cNvPr>
          <p:cNvSpPr/>
          <p:nvPr/>
        </p:nvSpPr>
        <p:spPr>
          <a:xfrm>
            <a:off x="14338569" y="9348254"/>
            <a:ext cx="9330603" cy="1841349"/>
          </a:xfrm>
          <a:prstGeom prst="rect">
            <a:avLst/>
          </a:prstGeom>
          <a:noFill/>
          <a:ln w="12700" cap="flat">
            <a:solidFill>
              <a:schemeClr val="accent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CEC12D38-905C-BFB8-1165-10C20DF9EA99}"/>
              </a:ext>
            </a:extLst>
          </p:cNvPr>
          <p:cNvSpPr txBox="1"/>
          <p:nvPr/>
        </p:nvSpPr>
        <p:spPr>
          <a:xfrm>
            <a:off x="21361941" y="11150319"/>
            <a:ext cx="2072244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Berthold Akzidenz Grotesk BE"/>
                <a:ea typeface="Calibri" panose="020F0502020204030204" pitchFamily="34" charset="0"/>
              </a:rPr>
              <a:t>Focus </a:t>
            </a:r>
            <a:r>
              <a:rPr lang="it-IT" sz="2000" dirty="0" err="1">
                <a:solidFill>
                  <a:srgbClr val="FF0000"/>
                </a:solidFill>
                <a:latin typeface="Berthold Akzidenz Grotesk BE"/>
                <a:ea typeface="Calibri" panose="020F0502020204030204" pitchFamily="34" charset="0"/>
              </a:rPr>
              <a:t>next</a:t>
            </a:r>
            <a:r>
              <a:rPr lang="it-IT" sz="2000" dirty="0">
                <a:solidFill>
                  <a:srgbClr val="FF0000"/>
                </a:solidFill>
                <a:latin typeface="Berthold Akzidenz Grotesk BE"/>
                <a:ea typeface="Calibri" panose="020F0502020204030204" pitchFamily="34" charset="0"/>
              </a:rPr>
              <a:t> slide</a:t>
            </a:r>
            <a:endParaRPr lang="it-IT" sz="1600" i="1" dirty="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481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8C5D799-EEF2-4051-94F0-60365B8B6CC6}"/>
              </a:ext>
            </a:extLst>
          </p:cNvPr>
          <p:cNvSpPr txBox="1">
            <a:spLocks/>
          </p:cNvSpPr>
          <p:nvPr/>
        </p:nvSpPr>
        <p:spPr>
          <a:xfrm>
            <a:off x="949815" y="1439729"/>
            <a:ext cx="22086062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it-IT" sz="4500" dirty="0"/>
              <a:t>Focus on ADR </a:t>
            </a:r>
            <a:r>
              <a:rPr lang="it-IT" sz="4500" dirty="0" err="1"/>
              <a:t>exercise</a:t>
            </a:r>
            <a:r>
              <a:rPr lang="it-IT" sz="4500" dirty="0"/>
              <a:t> 1/2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5EED7-215C-C129-90E2-32B96F198F27}"/>
              </a:ext>
            </a:extLst>
          </p:cNvPr>
          <p:cNvSpPr/>
          <p:nvPr/>
        </p:nvSpPr>
        <p:spPr>
          <a:xfrm>
            <a:off x="1427264" y="2653234"/>
            <a:ext cx="5172690" cy="2093333"/>
          </a:xfrm>
          <a:prstGeom prst="rect">
            <a:avLst/>
          </a:prstGeom>
          <a:solidFill>
            <a:srgbClr val="03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68500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Exercise scope and objectives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17722A-6391-269E-434C-C7417B84AFC8}"/>
              </a:ext>
            </a:extLst>
          </p:cNvPr>
          <p:cNvSpPr/>
          <p:nvPr/>
        </p:nvSpPr>
        <p:spPr>
          <a:xfrm>
            <a:off x="6609900" y="2720872"/>
            <a:ext cx="16625130" cy="21399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79388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solidFill>
                  <a:srgbClr val="000000"/>
                </a:solidFill>
                <a:latin typeface="Helvetica Neue Medium"/>
                <a:sym typeface="Helvetica Neue Medium"/>
              </a:rPr>
              <a:t/>
            </a:r>
            <a:br>
              <a:rPr lang="en-US" sz="3200">
                <a:solidFill>
                  <a:srgbClr val="000000"/>
                </a:solidFill>
                <a:latin typeface="Helvetica Neue Medium"/>
                <a:sym typeface="Helvetica Neue Medium"/>
              </a:rPr>
            </a:br>
            <a:r>
              <a:rPr lang="en-US" sz="3200">
                <a:solidFill>
                  <a:srgbClr val="000000"/>
                </a:solidFill>
                <a:latin typeface="Helvetica Neue Medium"/>
                <a:sym typeface="Helvetica Neue Medium"/>
              </a:rPr>
              <a:t>The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cyber exercise 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aims to test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cybersecurity incident management procedures 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in a simulated cyber incident scenario. Specifically, the exercise aims to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identify areas for improvement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 and allow participants to face the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challenge of a cyber incident in a secure and controlled environment.</a:t>
            </a:r>
          </a:p>
          <a:p>
            <a:pPr marL="179388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5A668F-3943-1EB7-B821-46F18987A29E}"/>
              </a:ext>
            </a:extLst>
          </p:cNvPr>
          <p:cNvSpPr/>
          <p:nvPr/>
        </p:nvSpPr>
        <p:spPr>
          <a:xfrm>
            <a:off x="1427263" y="5384720"/>
            <a:ext cx="21653943" cy="60206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13886DC9-BAEB-F7B1-A51D-B156B145E638}"/>
              </a:ext>
            </a:extLst>
          </p:cNvPr>
          <p:cNvSpPr txBox="1"/>
          <p:nvPr/>
        </p:nvSpPr>
        <p:spPr>
          <a:xfrm>
            <a:off x="1427262" y="5384720"/>
            <a:ext cx="7379179" cy="709574"/>
          </a:xfrm>
          <a:prstGeom prst="rect">
            <a:avLst/>
          </a:prstGeom>
          <a:solidFill>
            <a:srgbClr val="034B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79388"/>
            <a:r>
              <a:rPr lang="en-US" sz="3200" b="1" dirty="0">
                <a:solidFill>
                  <a:srgbClr val="FFFFFF"/>
                </a:solidFill>
                <a:latin typeface="Helvetica Neue Medium"/>
              </a:rPr>
              <a:t>Exercise Scenario description</a:t>
            </a:r>
            <a:endParaRPr lang="it-IT" sz="3200" b="1" dirty="0">
              <a:solidFill>
                <a:srgbClr val="FFFFFF"/>
              </a:solidFill>
              <a:latin typeface="Helvetica Neue Medium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8ECA8C-A77A-FFE7-A137-7B027BB66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574" y="5924876"/>
            <a:ext cx="5297551" cy="2966629"/>
          </a:xfrm>
          <a:prstGeom prst="rect">
            <a:avLst/>
          </a:prstGeom>
        </p:spPr>
      </p:pic>
      <p:pic>
        <p:nvPicPr>
          <p:cNvPr id="20" name="Immagine 2" descr="Ransom">
            <a:extLst>
              <a:ext uri="{FF2B5EF4-FFF2-40B4-BE49-F238E27FC236}">
                <a16:creationId xmlns:a16="http://schemas.microsoft.com/office/drawing/2014/main" id="{1D075381-8487-BB49-2833-31C20533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43" y="8139910"/>
            <a:ext cx="5734872" cy="2583501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A52156-7790-1003-B354-B61BAD2BFDDB}"/>
              </a:ext>
            </a:extLst>
          </p:cNvPr>
          <p:cNvSpPr/>
          <p:nvPr/>
        </p:nvSpPr>
        <p:spPr>
          <a:xfrm>
            <a:off x="1701104" y="6112055"/>
            <a:ext cx="13327234" cy="4490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t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The scenario involved the deployment of a ransomware on the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Skyway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 (Fids) system, which would have an impact on airport monitors for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displaying flight information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.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it-IT" sz="320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This allowed participants to deal with a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very similar scenario to that of a real cyber security incident 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(for example, the cyber attack at Bristol Airport in the UK).</a:t>
            </a:r>
          </a:p>
        </p:txBody>
      </p:sp>
      <p:pic>
        <p:nvPicPr>
          <p:cNvPr id="22" name="Graphic 98" descr="Bullseye with solid fill">
            <a:extLst>
              <a:ext uri="{FF2B5EF4-FFF2-40B4-BE49-F238E27FC236}">
                <a16:creationId xmlns:a16="http://schemas.microsoft.com/office/drawing/2014/main" id="{6C2F4909-217E-D463-322F-7DA50CC46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5555" y="3177818"/>
            <a:ext cx="914400" cy="914400"/>
          </a:xfrm>
          <a:prstGeom prst="rect">
            <a:avLst/>
          </a:prstGeom>
        </p:spPr>
      </p:pic>
      <p:pic>
        <p:nvPicPr>
          <p:cNvPr id="23" name="Immagine 4">
            <a:extLst>
              <a:ext uri="{FF2B5EF4-FFF2-40B4-BE49-F238E27FC236}">
                <a16:creationId xmlns:a16="http://schemas.microsoft.com/office/drawing/2014/main" id="{41BB5485-BF04-3D07-A15B-062BE31F5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25" y="10555747"/>
            <a:ext cx="2565934" cy="4535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C25BFF-83E2-6C57-1079-3E8B9833FA66}"/>
              </a:ext>
            </a:extLst>
          </p:cNvPr>
          <p:cNvSpPr/>
          <p:nvPr/>
        </p:nvSpPr>
        <p:spPr>
          <a:xfrm>
            <a:off x="12222161" y="10320545"/>
            <a:ext cx="3909426" cy="1007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t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Cyber exercise coordinator &amp; facilitator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BE03EB-D732-BCEE-749A-3ADA9395D24F}"/>
              </a:ext>
            </a:extLst>
          </p:cNvPr>
          <p:cNvSpPr/>
          <p:nvPr/>
        </p:nvSpPr>
        <p:spPr>
          <a:xfrm>
            <a:off x="1148969" y="10175076"/>
            <a:ext cx="8412849" cy="1007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325688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rgbClr val="000000"/>
                </a:solidFill>
                <a:latin typeface="Helvetica Neue Medium"/>
                <a:sym typeface="Helvetica Neue Medium"/>
              </a:rPr>
              <a:t>Cyber exercise was performed on September 28, 2022</a:t>
            </a:r>
          </a:p>
        </p:txBody>
      </p:sp>
      <p:pic>
        <p:nvPicPr>
          <p:cNvPr id="26" name="Graphic 103" descr="Daily calendar with solid fill">
            <a:extLst>
              <a:ext uri="{FF2B5EF4-FFF2-40B4-BE49-F238E27FC236}">
                <a16:creationId xmlns:a16="http://schemas.microsoft.com/office/drawing/2014/main" id="{C39D694F-260D-D696-EFD7-7D97BE1AE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1856" y="102217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099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BCEBDDB8-DAE5-4DB0-B77E-BD45AA8EF91B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it-IT" sz="4500" dirty="0"/>
              <a:t>Focus on ADR </a:t>
            </a:r>
            <a:r>
              <a:rPr lang="it-IT" sz="4500" dirty="0" err="1"/>
              <a:t>exercise</a:t>
            </a:r>
            <a:r>
              <a:rPr lang="it-IT" sz="4500" dirty="0"/>
              <a:t> 2/2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211B21-41F1-56E2-6202-29A57527C5CB}"/>
              </a:ext>
            </a:extLst>
          </p:cNvPr>
          <p:cNvSpPr/>
          <p:nvPr/>
        </p:nvSpPr>
        <p:spPr>
          <a:xfrm>
            <a:off x="874644" y="2808601"/>
            <a:ext cx="11195922" cy="8969922"/>
          </a:xfrm>
          <a:prstGeom prst="rect">
            <a:avLst/>
          </a:prstGeom>
          <a:noFill/>
          <a:ln w="12700" cap="flat">
            <a:solidFill>
              <a:srgbClr val="024B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CBCF1-3704-4FC8-FC6A-0EFCC2D0EFCB}"/>
              </a:ext>
            </a:extLst>
          </p:cNvPr>
          <p:cNvSpPr txBox="1"/>
          <p:nvPr/>
        </p:nvSpPr>
        <p:spPr>
          <a:xfrm>
            <a:off x="2238444" y="3896801"/>
            <a:ext cx="9745746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exercise was announced</a:t>
            </a: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exercise started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with the formal communication made by Leonardo's Exercise Conductor to the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Capo Scalo”.</a:t>
            </a: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dirty="0">
                <a:solidFill>
                  <a:srgbClr val="000000"/>
                </a:solidFill>
              </a:rPr>
              <a:t>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he Technical Table was opened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handle the incident.</a:t>
            </a: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kern="1200" dirty="0">
              <a:solidFill>
                <a:srgbClr val="000000"/>
              </a:solidFill>
            </a:endParaRP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dirty="0">
                <a:solidFill>
                  <a:srgbClr val="000000"/>
                </a:solidFill>
              </a:rPr>
              <a:t>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he Crisis Management Table was opened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with the objective of defining the actions to take</a:t>
            </a: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kern="1200" dirty="0">
              <a:solidFill>
                <a:srgbClr val="000000"/>
              </a:solidFill>
            </a:endParaRP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exercise was formally closed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with a formal communication from the Exercise Conductor on the closure of the Cyber Exercise session.</a:t>
            </a:r>
          </a:p>
          <a:p>
            <a:pPr marR="0" lvl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kern="1200" dirty="0">
              <a:solidFill>
                <a:srgbClr val="00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BE0FD6-3FC0-FEA0-D5FE-29313C42943E}"/>
              </a:ext>
            </a:extLst>
          </p:cNvPr>
          <p:cNvCxnSpPr>
            <a:cxnSpLocks/>
          </p:cNvCxnSpPr>
          <p:nvPr/>
        </p:nvCxnSpPr>
        <p:spPr>
          <a:xfrm>
            <a:off x="2003980" y="3746491"/>
            <a:ext cx="0" cy="710704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1BADF2D-9AEF-D94A-30B0-6D0E0289194E}"/>
              </a:ext>
            </a:extLst>
          </p:cNvPr>
          <p:cNvSpPr/>
          <p:nvPr/>
        </p:nvSpPr>
        <p:spPr>
          <a:xfrm>
            <a:off x="1903526" y="4011748"/>
            <a:ext cx="234464" cy="234464"/>
          </a:xfrm>
          <a:prstGeom prst="ellipse">
            <a:avLst/>
          </a:prstGeom>
          <a:solidFill>
            <a:srgbClr val="034B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69980-BFCC-303F-69E2-BFE350520EE3}"/>
              </a:ext>
            </a:extLst>
          </p:cNvPr>
          <p:cNvSpPr txBox="1"/>
          <p:nvPr/>
        </p:nvSpPr>
        <p:spPr>
          <a:xfrm>
            <a:off x="930093" y="3908114"/>
            <a:ext cx="108567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14:50</a:t>
            </a:r>
            <a:endParaRPr kumimoji="0" lang="it-IT" sz="1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7A389F-FD75-E2D4-A066-7809763978CA}"/>
              </a:ext>
            </a:extLst>
          </p:cNvPr>
          <p:cNvSpPr/>
          <p:nvPr/>
        </p:nvSpPr>
        <p:spPr>
          <a:xfrm>
            <a:off x="1907679" y="5033547"/>
            <a:ext cx="234464" cy="234464"/>
          </a:xfrm>
          <a:prstGeom prst="ellipse">
            <a:avLst/>
          </a:prstGeom>
          <a:solidFill>
            <a:srgbClr val="034B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EC8EDB-A7C5-0BAC-6E5D-F6D1228E47B2}"/>
              </a:ext>
            </a:extLst>
          </p:cNvPr>
          <p:cNvSpPr/>
          <p:nvPr/>
        </p:nvSpPr>
        <p:spPr>
          <a:xfrm>
            <a:off x="1897103" y="7111028"/>
            <a:ext cx="234464" cy="234464"/>
          </a:xfrm>
          <a:prstGeom prst="ellipse">
            <a:avLst/>
          </a:prstGeom>
          <a:solidFill>
            <a:srgbClr val="034B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88B445-B736-1591-2CF4-4B49DB7AE23A}"/>
              </a:ext>
            </a:extLst>
          </p:cNvPr>
          <p:cNvSpPr/>
          <p:nvPr/>
        </p:nvSpPr>
        <p:spPr>
          <a:xfrm>
            <a:off x="1906335" y="8574724"/>
            <a:ext cx="234464" cy="234464"/>
          </a:xfrm>
          <a:prstGeom prst="ellipse">
            <a:avLst/>
          </a:prstGeom>
          <a:solidFill>
            <a:srgbClr val="034B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C80014-3514-63C7-6E01-7F8C80E97AE5}"/>
              </a:ext>
            </a:extLst>
          </p:cNvPr>
          <p:cNvSpPr/>
          <p:nvPr/>
        </p:nvSpPr>
        <p:spPr>
          <a:xfrm>
            <a:off x="1906633" y="10011907"/>
            <a:ext cx="234464" cy="234464"/>
          </a:xfrm>
          <a:prstGeom prst="ellipse">
            <a:avLst/>
          </a:prstGeom>
          <a:solidFill>
            <a:srgbClr val="034B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E31318-E0D0-3BD1-D112-137AB9BD1E1F}"/>
              </a:ext>
            </a:extLst>
          </p:cNvPr>
          <p:cNvSpPr txBox="1"/>
          <p:nvPr/>
        </p:nvSpPr>
        <p:spPr>
          <a:xfrm>
            <a:off x="930093" y="4919946"/>
            <a:ext cx="108567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15:03</a:t>
            </a:r>
            <a:endParaRPr kumimoji="0" lang="it-IT" sz="1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58AA23-7C27-C753-BC9A-1FD9D49DBBE4}"/>
              </a:ext>
            </a:extLst>
          </p:cNvPr>
          <p:cNvSpPr txBox="1"/>
          <p:nvPr/>
        </p:nvSpPr>
        <p:spPr>
          <a:xfrm>
            <a:off x="930093" y="6981270"/>
            <a:ext cx="108567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15:13</a:t>
            </a:r>
            <a:endParaRPr kumimoji="0" lang="it-IT" sz="1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B2EAE-B7B0-8DE2-F0E8-EED88DC2E41B}"/>
              </a:ext>
            </a:extLst>
          </p:cNvPr>
          <p:cNvSpPr txBox="1"/>
          <p:nvPr/>
        </p:nvSpPr>
        <p:spPr>
          <a:xfrm>
            <a:off x="930093" y="8461123"/>
            <a:ext cx="108567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15:26</a:t>
            </a:r>
            <a:endParaRPr kumimoji="0" lang="it-IT" sz="1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EB5217-5A4C-7B68-CD2C-F28712C7CAF2}"/>
              </a:ext>
            </a:extLst>
          </p:cNvPr>
          <p:cNvSpPr txBox="1"/>
          <p:nvPr/>
        </p:nvSpPr>
        <p:spPr>
          <a:xfrm>
            <a:off x="930093" y="9878827"/>
            <a:ext cx="108567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17:22</a:t>
            </a:r>
            <a:endParaRPr kumimoji="0" lang="it-IT" sz="18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C66F29-681C-207D-52A5-D7E905E5A602}"/>
              </a:ext>
            </a:extLst>
          </p:cNvPr>
          <p:cNvSpPr txBox="1"/>
          <p:nvPr/>
        </p:nvSpPr>
        <p:spPr>
          <a:xfrm>
            <a:off x="2465665" y="2342976"/>
            <a:ext cx="8049934" cy="1077218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24B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24B9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main milestones of Cyber Exercise</a:t>
            </a:r>
            <a:endParaRPr lang="en-US" sz="3200" b="1" i="1" dirty="0">
              <a:solidFill>
                <a:srgbClr val="024B9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E904B2-5B61-570E-8D58-7E3F0186F013}"/>
              </a:ext>
            </a:extLst>
          </p:cNvPr>
          <p:cNvSpPr/>
          <p:nvPr/>
        </p:nvSpPr>
        <p:spPr>
          <a:xfrm>
            <a:off x="12478664" y="3847680"/>
            <a:ext cx="10835825" cy="7730058"/>
          </a:xfrm>
          <a:prstGeom prst="rect">
            <a:avLst/>
          </a:prstGeom>
          <a:solidFill>
            <a:srgbClr val="E5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622DB-98C1-2D6D-F0A7-56FFA197E3DC}"/>
              </a:ext>
            </a:extLst>
          </p:cNvPr>
          <p:cNvSpPr/>
          <p:nvPr/>
        </p:nvSpPr>
        <p:spPr bwMode="gray">
          <a:xfrm>
            <a:off x="16617693" y="4225439"/>
            <a:ext cx="2557765" cy="1397601"/>
          </a:xfrm>
          <a:prstGeom prst="rect">
            <a:avLst/>
          </a:prstGeom>
          <a:solidFill>
            <a:srgbClr val="034B95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60486" rIns="0" bIns="60486" rtlCol="0" anchor="ctr"/>
          <a:lstStyle/>
          <a:p>
            <a:pPr algn="ctr" defTabSz="622158">
              <a:lnSpc>
                <a:spcPct val="106000"/>
              </a:lnSpc>
              <a:defRPr/>
            </a:pPr>
            <a:r>
              <a:rPr lang="en-US" sz="1800" b="1" kern="0">
                <a:solidFill>
                  <a:schemeClr val="bg1"/>
                </a:solidFill>
                <a:latin typeface="Verdana"/>
              </a:rPr>
              <a:t>Crisis Team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ED05EC-7EBD-A2B6-5FB8-6A05980972FE}"/>
              </a:ext>
            </a:extLst>
          </p:cNvPr>
          <p:cNvGrpSpPr/>
          <p:nvPr/>
        </p:nvGrpSpPr>
        <p:grpSpPr>
          <a:xfrm rot="10800000">
            <a:off x="19163750" y="4147040"/>
            <a:ext cx="396920" cy="1448722"/>
            <a:chOff x="7360153" y="2293103"/>
            <a:chExt cx="218317" cy="9066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DCC296-F3AA-C2B0-2C44-685279BA152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B9E13F99-B482-FF24-C68D-0F59DBA0C8AB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37" name="Smiley Face 36">
                <a:extLst>
                  <a:ext uri="{FF2B5EF4-FFF2-40B4-BE49-F238E27FC236}">
                    <a16:creationId xmlns:a16="http://schemas.microsoft.com/office/drawing/2014/main" id="{A86DDEDA-F36B-FEEA-052B-05BF2CB7A59C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37782F-DD18-8BEF-D5C8-B434F8107AC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9007D376-1C5F-768C-2B59-C926E93456B5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35" name="Smiley Face 34">
                <a:extLst>
                  <a:ext uri="{FF2B5EF4-FFF2-40B4-BE49-F238E27FC236}">
                    <a16:creationId xmlns:a16="http://schemas.microsoft.com/office/drawing/2014/main" id="{0AA87D01-BA7B-B6A4-D128-4CAD49400167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44BE07-B7DC-D4B6-2419-96D022D99C1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CA8124D5-FB02-D3FC-15E6-FE07E4F0735C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30" name="Smiley Face 29">
                <a:extLst>
                  <a:ext uri="{FF2B5EF4-FFF2-40B4-BE49-F238E27FC236}">
                    <a16:creationId xmlns:a16="http://schemas.microsoft.com/office/drawing/2014/main" id="{64FE7087-2943-794C-1250-CACC7A9B9F80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E52BBCB-8A65-065F-9455-F7CD7679A434}"/>
              </a:ext>
            </a:extLst>
          </p:cNvPr>
          <p:cNvSpPr/>
          <p:nvPr/>
        </p:nvSpPr>
        <p:spPr bwMode="gray">
          <a:xfrm>
            <a:off x="13816655" y="6758511"/>
            <a:ext cx="2557765" cy="1397601"/>
          </a:xfrm>
          <a:prstGeom prst="rect">
            <a:avLst/>
          </a:prstGeom>
          <a:solidFill>
            <a:srgbClr val="034B95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60486" rIns="0" bIns="60486" rtlCol="0" anchor="ctr"/>
          <a:lstStyle/>
          <a:p>
            <a:pPr algn="ctr" defTabSz="622158">
              <a:lnSpc>
                <a:spcPct val="106000"/>
              </a:lnSpc>
              <a:defRPr/>
            </a:pPr>
            <a:r>
              <a:rPr lang="en-US" sz="1800" b="1" kern="0">
                <a:solidFill>
                  <a:schemeClr val="bg1"/>
                </a:solidFill>
                <a:latin typeface="Verdana"/>
              </a:rPr>
              <a:t>Technical WAR ROOM (“</a:t>
            </a:r>
            <a:r>
              <a:rPr lang="en-US" sz="1800" b="1" kern="0" err="1">
                <a:solidFill>
                  <a:schemeClr val="bg1"/>
                </a:solidFill>
                <a:latin typeface="Verdana"/>
              </a:rPr>
              <a:t>Tavolo</a:t>
            </a:r>
            <a:r>
              <a:rPr lang="en-US" sz="1800" b="1" kern="0">
                <a:solidFill>
                  <a:schemeClr val="bg1"/>
                </a:solidFill>
                <a:latin typeface="Verdana"/>
              </a:rPr>
              <a:t> </a:t>
            </a:r>
            <a:r>
              <a:rPr lang="en-US" sz="1800" b="1" kern="0" err="1">
                <a:solidFill>
                  <a:schemeClr val="bg1"/>
                </a:solidFill>
                <a:latin typeface="Verdana"/>
              </a:rPr>
              <a:t>Tecnico</a:t>
            </a:r>
            <a:r>
              <a:rPr lang="en-US" sz="1800" b="1" kern="0">
                <a:solidFill>
                  <a:schemeClr val="bg1"/>
                </a:solidFill>
                <a:latin typeface="Verdana"/>
              </a:rPr>
              <a:t>”)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54EA47-162D-4632-94D4-E9BA611E138D}"/>
              </a:ext>
            </a:extLst>
          </p:cNvPr>
          <p:cNvGrpSpPr/>
          <p:nvPr/>
        </p:nvGrpSpPr>
        <p:grpSpPr>
          <a:xfrm rot="10800000">
            <a:off x="16362712" y="6680112"/>
            <a:ext cx="396920" cy="1448722"/>
            <a:chOff x="7360153" y="2293103"/>
            <a:chExt cx="218317" cy="9066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12F6B63-E96A-C55A-5B74-EC8CA15096E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F09A3906-6C56-FB6A-8309-CDF4E98BCCFB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48" name="Smiley Face 47">
                <a:extLst>
                  <a:ext uri="{FF2B5EF4-FFF2-40B4-BE49-F238E27FC236}">
                    <a16:creationId xmlns:a16="http://schemas.microsoft.com/office/drawing/2014/main" id="{5A795220-533B-D5A5-6D58-3DB1DCD03170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DC4AA99-0F80-0706-46E2-E3BB0C8542C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4DB49A61-6CD8-9DAD-739C-DE4671838729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46" name="Smiley Face 45">
                <a:extLst>
                  <a:ext uri="{FF2B5EF4-FFF2-40B4-BE49-F238E27FC236}">
                    <a16:creationId xmlns:a16="http://schemas.microsoft.com/office/drawing/2014/main" id="{568C6C01-EBF3-8FDC-849D-DF5C2D0C88C6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9C8BF88-B7B0-6B4B-54BA-24EE967CFE0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E2756511-46E0-EBFD-9E30-371FF7174B6A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44" name="Smiley Face 43">
                <a:extLst>
                  <a:ext uri="{FF2B5EF4-FFF2-40B4-BE49-F238E27FC236}">
                    <a16:creationId xmlns:a16="http://schemas.microsoft.com/office/drawing/2014/main" id="{B2031E89-E31A-8E01-B6D3-8C9114D0A4BA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4872791-DCA5-9396-5DAF-416A7B19E12F}"/>
              </a:ext>
            </a:extLst>
          </p:cNvPr>
          <p:cNvSpPr/>
          <p:nvPr/>
        </p:nvSpPr>
        <p:spPr bwMode="gray">
          <a:xfrm>
            <a:off x="19092724" y="6758511"/>
            <a:ext cx="2557765" cy="1397601"/>
          </a:xfrm>
          <a:prstGeom prst="rect">
            <a:avLst/>
          </a:prstGeom>
          <a:solidFill>
            <a:srgbClr val="034B95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60486" rIns="0" bIns="60486" rtlCol="0" anchor="ctr"/>
          <a:lstStyle/>
          <a:p>
            <a:pPr algn="ctr" defTabSz="622158">
              <a:lnSpc>
                <a:spcPct val="106000"/>
              </a:lnSpc>
              <a:defRPr/>
            </a:pPr>
            <a:r>
              <a:rPr lang="en-US" sz="1800" b="1" kern="0">
                <a:solidFill>
                  <a:schemeClr val="bg1"/>
                </a:solidFill>
                <a:latin typeface="Verdana"/>
              </a:rPr>
              <a:t>APOC ROOM</a:t>
            </a:r>
          </a:p>
          <a:p>
            <a:pPr algn="ctr" defTabSz="622158">
              <a:lnSpc>
                <a:spcPct val="106000"/>
              </a:lnSpc>
              <a:defRPr/>
            </a:pPr>
            <a:r>
              <a:rPr lang="en-US" sz="1800" b="1">
                <a:solidFill>
                  <a:schemeClr val="bg1"/>
                </a:solidFill>
                <a:latin typeface="Verdana"/>
              </a:rPr>
              <a:t>(“Sala </a:t>
            </a:r>
            <a:r>
              <a:rPr lang="en-US" sz="1800" b="1" err="1">
                <a:solidFill>
                  <a:schemeClr val="bg1"/>
                </a:solidFill>
                <a:latin typeface="Verdana"/>
              </a:rPr>
              <a:t>Apoc</a:t>
            </a:r>
            <a:r>
              <a:rPr lang="en-US" sz="1800" b="1">
                <a:solidFill>
                  <a:schemeClr val="bg1"/>
                </a:solidFill>
                <a:latin typeface="Verdana"/>
              </a:rPr>
              <a:t>”)</a:t>
            </a:r>
            <a:endParaRPr lang="en-US" sz="1800" b="1" kern="0">
              <a:solidFill>
                <a:schemeClr val="bg1"/>
              </a:solidFill>
              <a:latin typeface="Verdana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377D1-C12B-9650-A8B9-44089033F457}"/>
              </a:ext>
            </a:extLst>
          </p:cNvPr>
          <p:cNvGrpSpPr/>
          <p:nvPr/>
        </p:nvGrpSpPr>
        <p:grpSpPr>
          <a:xfrm rot="10800000">
            <a:off x="21638781" y="6680112"/>
            <a:ext cx="396920" cy="1448722"/>
            <a:chOff x="7360153" y="2293103"/>
            <a:chExt cx="218317" cy="90666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6DB3EBE-E755-2D41-63E5-CA8E0B5AF65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B7E38681-DF5C-73CD-3ACC-6BC569F1BE94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59" name="Smiley Face 58">
                <a:extLst>
                  <a:ext uri="{FF2B5EF4-FFF2-40B4-BE49-F238E27FC236}">
                    <a16:creationId xmlns:a16="http://schemas.microsoft.com/office/drawing/2014/main" id="{CF2A2DF8-6B54-1821-3A5C-8E7F9ACC9F7E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3964800-1743-8FB2-1637-786FD2C4DA5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3A873179-07FC-401A-85D7-B37213E5764E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57" name="Smiley Face 56">
                <a:extLst>
                  <a:ext uri="{FF2B5EF4-FFF2-40B4-BE49-F238E27FC236}">
                    <a16:creationId xmlns:a16="http://schemas.microsoft.com/office/drawing/2014/main" id="{19110AD8-5D3B-B724-0BD9-A36FE6975B12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6EB94A-8527-7762-AC1A-FD2D0D11560A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1ECF159E-2B88-C2F9-B4D0-13B54131D4B6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55" name="Smiley Face 54">
                <a:extLst>
                  <a:ext uri="{FF2B5EF4-FFF2-40B4-BE49-F238E27FC236}">
                    <a16:creationId xmlns:a16="http://schemas.microsoft.com/office/drawing/2014/main" id="{8EA2ADA8-590D-5B0E-02BC-04D1FF23BF6F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7AE91C-EF90-C6C8-0FD5-106FB943CCAE}"/>
              </a:ext>
            </a:extLst>
          </p:cNvPr>
          <p:cNvGrpSpPr/>
          <p:nvPr/>
        </p:nvGrpSpPr>
        <p:grpSpPr>
          <a:xfrm rot="10800000" flipH="1">
            <a:off x="16178329" y="4174318"/>
            <a:ext cx="396920" cy="1448722"/>
            <a:chOff x="7360153" y="2293103"/>
            <a:chExt cx="218317" cy="90666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23D724F-0382-2A58-C27D-FAC3FA646B1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197" name="Block Arc 196">
                <a:extLst>
                  <a:ext uri="{FF2B5EF4-FFF2-40B4-BE49-F238E27FC236}">
                    <a16:creationId xmlns:a16="http://schemas.microsoft.com/office/drawing/2014/main" id="{A1CEC223-7A3F-60AC-4148-1667D5F0490A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198" name="Smiley Face 197">
                <a:extLst>
                  <a:ext uri="{FF2B5EF4-FFF2-40B4-BE49-F238E27FC236}">
                    <a16:creationId xmlns:a16="http://schemas.microsoft.com/office/drawing/2014/main" id="{80A94AAE-A15D-F07F-7BBB-DAE9232684E6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401E6F9-17B8-E45C-2B48-AF58CFCE1A1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195" name="Block Arc 194">
                <a:extLst>
                  <a:ext uri="{FF2B5EF4-FFF2-40B4-BE49-F238E27FC236}">
                    <a16:creationId xmlns:a16="http://schemas.microsoft.com/office/drawing/2014/main" id="{87F24BCE-C252-7809-5A36-B85D9CB1A156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196" name="Smiley Face 195">
                <a:extLst>
                  <a:ext uri="{FF2B5EF4-FFF2-40B4-BE49-F238E27FC236}">
                    <a16:creationId xmlns:a16="http://schemas.microsoft.com/office/drawing/2014/main" id="{7918C9C4-B6E2-4D7C-192A-D83DCE57487C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10EEED4-731E-864A-7A1C-2F10EA38092A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192" name="Block Arc 191">
                <a:extLst>
                  <a:ext uri="{FF2B5EF4-FFF2-40B4-BE49-F238E27FC236}">
                    <a16:creationId xmlns:a16="http://schemas.microsoft.com/office/drawing/2014/main" id="{3252D93D-E5E2-8AD8-9AE6-1FFE59CFE8AA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194" name="Smiley Face 193">
                <a:extLst>
                  <a:ext uri="{FF2B5EF4-FFF2-40B4-BE49-F238E27FC236}">
                    <a16:creationId xmlns:a16="http://schemas.microsoft.com/office/drawing/2014/main" id="{C24C750B-5C91-AB6C-044F-74C5FC8E6AB7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E4BBD6E6-B907-9C42-38A9-E18B7FDFAF73}"/>
              </a:ext>
            </a:extLst>
          </p:cNvPr>
          <p:cNvGrpSpPr/>
          <p:nvPr/>
        </p:nvGrpSpPr>
        <p:grpSpPr>
          <a:xfrm rot="10800000" flipH="1">
            <a:off x="13377291" y="6707390"/>
            <a:ext cx="396920" cy="1448722"/>
            <a:chOff x="7360153" y="2293103"/>
            <a:chExt cx="218317" cy="906665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50C1FF2B-4E95-2800-CFEE-32D3D506716E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207" name="Block Arc 206">
                <a:extLst>
                  <a:ext uri="{FF2B5EF4-FFF2-40B4-BE49-F238E27FC236}">
                    <a16:creationId xmlns:a16="http://schemas.microsoft.com/office/drawing/2014/main" id="{8C22A95B-DE1B-D7F3-5A6C-27F6D264D4C4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08" name="Smiley Face 207">
                <a:extLst>
                  <a:ext uri="{FF2B5EF4-FFF2-40B4-BE49-F238E27FC236}">
                    <a16:creationId xmlns:a16="http://schemas.microsoft.com/office/drawing/2014/main" id="{6F37103F-2529-9A7E-407D-DA6337226305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986BF4F3-13B1-A681-6F4C-5B7588DEC8DF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205" name="Block Arc 204">
                <a:extLst>
                  <a:ext uri="{FF2B5EF4-FFF2-40B4-BE49-F238E27FC236}">
                    <a16:creationId xmlns:a16="http://schemas.microsoft.com/office/drawing/2014/main" id="{C4DF7382-F312-DC2F-DB9B-5FB24960F15F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06" name="Smiley Face 205">
                <a:extLst>
                  <a:ext uri="{FF2B5EF4-FFF2-40B4-BE49-F238E27FC236}">
                    <a16:creationId xmlns:a16="http://schemas.microsoft.com/office/drawing/2014/main" id="{46875703-4B7F-7D0E-1302-A97F47A57568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A22B8E7-43B0-690A-544A-CFD28FA8344B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203" name="Block Arc 202">
                <a:extLst>
                  <a:ext uri="{FF2B5EF4-FFF2-40B4-BE49-F238E27FC236}">
                    <a16:creationId xmlns:a16="http://schemas.microsoft.com/office/drawing/2014/main" id="{04EF5858-7A16-35ED-2D5B-D83C7E2B8168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04" name="Smiley Face 203">
                <a:extLst>
                  <a:ext uri="{FF2B5EF4-FFF2-40B4-BE49-F238E27FC236}">
                    <a16:creationId xmlns:a16="http://schemas.microsoft.com/office/drawing/2014/main" id="{4C3ED6CA-B030-9B8B-5854-2169298CD5F2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73D200D1-F7FD-0E18-F8F3-169D2C4CC2E2}"/>
              </a:ext>
            </a:extLst>
          </p:cNvPr>
          <p:cNvGrpSpPr/>
          <p:nvPr/>
        </p:nvGrpSpPr>
        <p:grpSpPr>
          <a:xfrm rot="10800000" flipH="1">
            <a:off x="18653360" y="6707390"/>
            <a:ext cx="396920" cy="1448722"/>
            <a:chOff x="7360153" y="2293103"/>
            <a:chExt cx="218317" cy="906665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A647436-A419-0564-6CC0-56D09F5FE16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315284"/>
              <a:ext cx="262679" cy="218317"/>
              <a:chOff x="2678879" y="1950902"/>
              <a:chExt cx="400752" cy="333073"/>
            </a:xfrm>
          </p:grpSpPr>
          <p:sp>
            <p:nvSpPr>
              <p:cNvPr id="217" name="Block Arc 216">
                <a:extLst>
                  <a:ext uri="{FF2B5EF4-FFF2-40B4-BE49-F238E27FC236}">
                    <a16:creationId xmlns:a16="http://schemas.microsoft.com/office/drawing/2014/main" id="{80321B03-6217-1950-826E-6991171FF797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18" name="Smiley Face 217">
                <a:extLst>
                  <a:ext uri="{FF2B5EF4-FFF2-40B4-BE49-F238E27FC236}">
                    <a16:creationId xmlns:a16="http://schemas.microsoft.com/office/drawing/2014/main" id="{3E133D1C-ECD2-8018-CFEF-89508CDC41F0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A29CFFB5-EB60-7C87-27C0-233A0C26E30D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637277"/>
              <a:ext cx="262679" cy="218317"/>
              <a:chOff x="2678879" y="1950902"/>
              <a:chExt cx="400752" cy="333073"/>
            </a:xfrm>
          </p:grpSpPr>
          <p:sp>
            <p:nvSpPr>
              <p:cNvPr id="215" name="Block Arc 214">
                <a:extLst>
                  <a:ext uri="{FF2B5EF4-FFF2-40B4-BE49-F238E27FC236}">
                    <a16:creationId xmlns:a16="http://schemas.microsoft.com/office/drawing/2014/main" id="{E708C88B-E0E1-AC15-7B08-9EA559615634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16" name="Smiley Face 215">
                <a:extLst>
                  <a:ext uri="{FF2B5EF4-FFF2-40B4-BE49-F238E27FC236}">
                    <a16:creationId xmlns:a16="http://schemas.microsoft.com/office/drawing/2014/main" id="{96716762-CF83-F434-4C10-B0A079959FB6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009870A0-6572-055C-D614-95261CB97FD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37972" y="2959270"/>
              <a:ext cx="262679" cy="218317"/>
              <a:chOff x="2678879" y="1950902"/>
              <a:chExt cx="400752" cy="333073"/>
            </a:xfrm>
          </p:grpSpPr>
          <p:sp>
            <p:nvSpPr>
              <p:cNvPr id="213" name="Block Arc 212">
                <a:extLst>
                  <a:ext uri="{FF2B5EF4-FFF2-40B4-BE49-F238E27FC236}">
                    <a16:creationId xmlns:a16="http://schemas.microsoft.com/office/drawing/2014/main" id="{5C482053-706E-B50D-23A1-BB32DCBAACAF}"/>
                  </a:ext>
                </a:extLst>
              </p:cNvPr>
              <p:cNvSpPr/>
              <p:nvPr/>
            </p:nvSpPr>
            <p:spPr bwMode="gray">
              <a:xfrm>
                <a:off x="2678879" y="1950902"/>
                <a:ext cx="400752" cy="333073"/>
              </a:xfrm>
              <a:prstGeom prst="blockArc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214" name="Smiley Face 213">
                <a:extLst>
                  <a:ext uri="{FF2B5EF4-FFF2-40B4-BE49-F238E27FC236}">
                    <a16:creationId xmlns:a16="http://schemas.microsoft.com/office/drawing/2014/main" id="{81861B65-6A9C-F507-F6EC-402D90606E7C}"/>
                  </a:ext>
                </a:extLst>
              </p:cNvPr>
              <p:cNvSpPr/>
              <p:nvPr/>
            </p:nvSpPr>
            <p:spPr bwMode="gray">
              <a:xfrm>
                <a:off x="2793911" y="2059689"/>
                <a:ext cx="180405" cy="189783"/>
              </a:xfrm>
              <a:prstGeom prst="smileyFace">
                <a:avLst/>
              </a:prstGeom>
              <a:solidFill>
                <a:sysClr val="window" lastClr="FFFFFF">
                  <a:lumMod val="75000"/>
                </a:sysClr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 2" pitchFamily="18" charset="2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FB16666-006C-12B0-D879-157720977D2B}"/>
              </a:ext>
            </a:extLst>
          </p:cNvPr>
          <p:cNvCxnSpPr/>
          <p:nvPr/>
        </p:nvCxnSpPr>
        <p:spPr>
          <a:xfrm flipV="1">
            <a:off x="14636148" y="5485462"/>
            <a:ext cx="1351722" cy="101461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F2786F3F-18F0-3546-C5E2-40FE968EAB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788548" y="5637862"/>
            <a:ext cx="1351722" cy="101461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42F69F6-4D8E-D2A2-94CF-0120AE8B7BEF}"/>
              </a:ext>
            </a:extLst>
          </p:cNvPr>
          <p:cNvGrpSpPr/>
          <p:nvPr/>
        </p:nvGrpSpPr>
        <p:grpSpPr>
          <a:xfrm rot="4207931">
            <a:off x="19499866" y="5516470"/>
            <a:ext cx="1504122" cy="1167017"/>
            <a:chOff x="20174738" y="5873924"/>
            <a:chExt cx="1504122" cy="1167017"/>
          </a:xfrm>
        </p:grpSpPr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2FE6C505-050B-D09D-5CD1-0B3919D24CC1}"/>
                </a:ext>
              </a:extLst>
            </p:cNvPr>
            <p:cNvCxnSpPr/>
            <p:nvPr/>
          </p:nvCxnSpPr>
          <p:spPr>
            <a:xfrm flipV="1">
              <a:off x="20174738" y="5873924"/>
              <a:ext cx="1351722" cy="101461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6BE036F9-BF5B-DD42-5D0F-F265B3A475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0327138" y="6026324"/>
              <a:ext cx="1351722" cy="101461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DF6D7AB-E2A1-677E-EFAE-D40C2A540AC2}"/>
              </a:ext>
            </a:extLst>
          </p:cNvPr>
          <p:cNvGrpSpPr/>
          <p:nvPr/>
        </p:nvGrpSpPr>
        <p:grpSpPr>
          <a:xfrm rot="2255662">
            <a:off x="17179704" y="6933142"/>
            <a:ext cx="1181478" cy="936017"/>
            <a:chOff x="24745041" y="5904465"/>
            <a:chExt cx="1504122" cy="1167017"/>
          </a:xfrm>
        </p:grpSpPr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BA5D5C11-D5EB-CC6F-B81F-15478E7EF677}"/>
                </a:ext>
              </a:extLst>
            </p:cNvPr>
            <p:cNvCxnSpPr/>
            <p:nvPr/>
          </p:nvCxnSpPr>
          <p:spPr>
            <a:xfrm flipV="1">
              <a:off x="24745041" y="5904465"/>
              <a:ext cx="1351722" cy="101461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0BA4F70B-6095-9F5C-AC8F-720C2357EA2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897441" y="6056865"/>
              <a:ext cx="1351722" cy="101461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5EC62BB-1BF9-CFAF-AF3C-DB4068CD3C8F}"/>
              </a:ext>
            </a:extLst>
          </p:cNvPr>
          <p:cNvSpPr/>
          <p:nvPr/>
        </p:nvSpPr>
        <p:spPr>
          <a:xfrm>
            <a:off x="12478664" y="2890365"/>
            <a:ext cx="10949837" cy="82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Participants &amp; working tables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9A0EC37-E394-8DC9-B415-79008CA20E14}"/>
              </a:ext>
            </a:extLst>
          </p:cNvPr>
          <p:cNvSpPr/>
          <p:nvPr/>
        </p:nvSpPr>
        <p:spPr>
          <a:xfrm>
            <a:off x="12781722" y="8691251"/>
            <a:ext cx="10665570" cy="1346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Three different exercise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working tables 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was involved in order to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simulate real-case response </a:t>
            </a:r>
            <a:r>
              <a:rPr lang="en-US" sz="3200" dirty="0">
                <a:solidFill>
                  <a:srgbClr val="000000"/>
                </a:solidFill>
                <a:latin typeface="Helvetica Neue Medium"/>
                <a:sym typeface="Helvetica Neue Medium"/>
              </a:rPr>
              <a:t>to cyber incident escalating to a </a:t>
            </a: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crisis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200" b="1" dirty="0">
                <a:solidFill>
                  <a:srgbClr val="000000"/>
                </a:solidFill>
                <a:latin typeface="Helvetica Neue Medium"/>
                <a:sym typeface="Helvetica Neue Medium"/>
              </a:rPr>
              <a:t>Coordination across teams was tested and trained</a:t>
            </a:r>
            <a:endParaRPr lang="it-IT" sz="3200" b="1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62592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9502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8C5D799-EEF2-4051-94F0-60365B8B6CC6}"/>
              </a:ext>
            </a:extLst>
          </p:cNvPr>
          <p:cNvSpPr txBox="1">
            <a:spLocks/>
          </p:cNvSpPr>
          <p:nvPr/>
        </p:nvSpPr>
        <p:spPr>
          <a:xfrm>
            <a:off x="949815" y="1439729"/>
            <a:ext cx="22086062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it-IT" sz="4500" dirty="0"/>
              <a:t>New </a:t>
            </a:r>
            <a:r>
              <a:rPr lang="it-IT" sz="4500" dirty="0" err="1"/>
              <a:t>frontiers</a:t>
            </a:r>
            <a:r>
              <a:rPr lang="it-IT" sz="4500" dirty="0"/>
              <a:t> of Cyber </a:t>
            </a:r>
            <a:r>
              <a:rPr lang="it-IT" sz="4500" dirty="0" err="1"/>
              <a:t>Awareness</a:t>
            </a:r>
            <a:r>
              <a:rPr lang="it-IT" sz="4500" dirty="0"/>
              <a:t> &amp; </a:t>
            </a:r>
            <a:r>
              <a:rPr lang="it-IT" sz="4500" dirty="0" err="1"/>
              <a:t>education</a:t>
            </a:r>
            <a:endParaRPr lang="it-IT" sz="4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6435F-B1F3-424E-037C-B0564A6D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167" y="2615184"/>
            <a:ext cx="2889503" cy="92792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3FDA1A4-2AA6-8692-6A76-28F3DF3A9858}"/>
              </a:ext>
            </a:extLst>
          </p:cNvPr>
          <p:cNvSpPr>
            <a:spLocks noChangeAspect="1"/>
          </p:cNvSpPr>
          <p:nvPr/>
        </p:nvSpPr>
        <p:spPr>
          <a:xfrm>
            <a:off x="708325" y="3483195"/>
            <a:ext cx="1548000" cy="1548000"/>
          </a:xfrm>
          <a:prstGeom prst="ellipse">
            <a:avLst/>
          </a:prstGeom>
          <a:solidFill>
            <a:srgbClr val="DEF2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CasellaDiTesto 11">
            <a:extLst>
              <a:ext uri="{FF2B5EF4-FFF2-40B4-BE49-F238E27FC236}">
                <a16:creationId xmlns:a16="http://schemas.microsoft.com/office/drawing/2014/main" id="{2E20031D-9775-88C6-E77C-2C0084552B89}"/>
              </a:ext>
            </a:extLst>
          </p:cNvPr>
          <p:cNvSpPr txBox="1"/>
          <p:nvPr/>
        </p:nvSpPr>
        <p:spPr>
          <a:xfrm>
            <a:off x="2688336" y="2788019"/>
            <a:ext cx="20037848" cy="2610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Gamified</a:t>
            </a:r>
            <a:r>
              <a:rPr lang="it-IT" sz="36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Cyber </a:t>
            </a:r>
            <a:r>
              <a:rPr lang="it-IT" sz="3600" b="1" dirty="0" err="1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Awareness</a:t>
            </a:r>
            <a:endParaRPr lang="it-IT" sz="3600" b="1" dirty="0">
              <a:solidFill>
                <a:srgbClr val="024B95"/>
              </a:solidFill>
              <a:latin typeface="Berthold Akzidenz Grotesk BE"/>
              <a:ea typeface="Calibri" panose="020F0502020204030204" pitchFamily="34" charset="0"/>
            </a:endParaRPr>
          </a:p>
          <a:p>
            <a:pPr algn="l" defTabSz="2438338"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Gamification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 is the use of elements and principles of play in order to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engage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, motivate,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train,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 and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make aware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.</a:t>
            </a:r>
          </a:p>
          <a:p>
            <a:pPr algn="l" defTabSz="2438338">
              <a:spcAft>
                <a:spcPts val="600"/>
              </a:spcAft>
            </a:pP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In the field of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Cyber Awareness &amp; Training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, this approach is used to make training content in cybersecurity more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interactive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 and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engaging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 for the user. Examples are company reward challenges (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escape room, cyber palace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, etc.) and </a:t>
            </a:r>
            <a:r>
              <a:rPr lang="en-US" sz="2800" b="1" i="1" dirty="0">
                <a:solidFill>
                  <a:srgbClr val="000000"/>
                </a:solidFill>
                <a:latin typeface="Segoe UI" panose="020B0502040204020203" pitchFamily="34" charset="0"/>
              </a:rPr>
              <a:t>adventure games </a:t>
            </a:r>
            <a:r>
              <a:rPr lang="en-US" sz="2800" i="1" dirty="0">
                <a:solidFill>
                  <a:srgbClr val="000000"/>
                </a:solidFill>
                <a:latin typeface="Segoe UI" panose="020B0502040204020203" pitchFamily="34" charset="0"/>
              </a:rPr>
              <a:t>adapted for cyber awareness purposes</a:t>
            </a:r>
            <a:endParaRPr lang="it-IT" sz="2800" i="1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grpSp>
        <p:nvGrpSpPr>
          <p:cNvPr id="16" name="Group 970">
            <a:extLst>
              <a:ext uri="{FF2B5EF4-FFF2-40B4-BE49-F238E27FC236}">
                <a16:creationId xmlns:a16="http://schemas.microsoft.com/office/drawing/2014/main" id="{360E66BC-CE67-58D8-8C64-6A751F7720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0325" y="3642784"/>
            <a:ext cx="1224000" cy="1224000"/>
            <a:chOff x="7346" y="3563"/>
            <a:chExt cx="340" cy="340"/>
          </a:xfrm>
          <a:solidFill>
            <a:srgbClr val="024B95"/>
          </a:solidFill>
        </p:grpSpPr>
        <p:sp>
          <p:nvSpPr>
            <p:cNvPr id="17" name="Freeform 971">
              <a:extLst>
                <a:ext uri="{FF2B5EF4-FFF2-40B4-BE49-F238E27FC236}">
                  <a16:creationId xmlns:a16="http://schemas.microsoft.com/office/drawing/2014/main" id="{81ECD4E5-E469-0331-57CA-A747A1D27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" y="3563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solidFill>
                <a:srgbClr val="024B95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" name="Freeform 972">
              <a:extLst>
                <a:ext uri="{FF2B5EF4-FFF2-40B4-BE49-F238E27FC236}">
                  <a16:creationId xmlns:a16="http://schemas.microsoft.com/office/drawing/2014/main" id="{B7BE5DAC-F285-DB72-F960-E7F7323B4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2" y="3662"/>
              <a:ext cx="208" cy="153"/>
            </a:xfrm>
            <a:custGeom>
              <a:avLst/>
              <a:gdLst>
                <a:gd name="T0" fmla="*/ 283 w 312"/>
                <a:gd name="T1" fmla="*/ 17 h 230"/>
                <a:gd name="T2" fmla="*/ 70 w 312"/>
                <a:gd name="T3" fmla="*/ 0 h 230"/>
                <a:gd name="T4" fmla="*/ 1 w 312"/>
                <a:gd name="T5" fmla="*/ 104 h 230"/>
                <a:gd name="T6" fmla="*/ 70 w 312"/>
                <a:gd name="T7" fmla="*/ 221 h 230"/>
                <a:gd name="T8" fmla="*/ 203 w 312"/>
                <a:gd name="T9" fmla="*/ 171 h 230"/>
                <a:gd name="T10" fmla="*/ 267 w 312"/>
                <a:gd name="T11" fmla="*/ 228 h 230"/>
                <a:gd name="T12" fmla="*/ 310 w 312"/>
                <a:gd name="T13" fmla="*/ 105 h 230"/>
                <a:gd name="T14" fmla="*/ 251 w 312"/>
                <a:gd name="T15" fmla="*/ 202 h 230"/>
                <a:gd name="T16" fmla="*/ 211 w 312"/>
                <a:gd name="T17" fmla="*/ 149 h 230"/>
                <a:gd name="T18" fmla="*/ 90 w 312"/>
                <a:gd name="T19" fmla="*/ 158 h 230"/>
                <a:gd name="T20" fmla="*/ 33 w 312"/>
                <a:gd name="T21" fmla="*/ 204 h 230"/>
                <a:gd name="T22" fmla="*/ 44 w 312"/>
                <a:gd name="T23" fmla="*/ 32 h 230"/>
                <a:gd name="T24" fmla="*/ 241 w 312"/>
                <a:gd name="T25" fmla="*/ 21 h 230"/>
                <a:gd name="T26" fmla="*/ 289 w 312"/>
                <a:gd name="T27" fmla="*/ 105 h 230"/>
                <a:gd name="T28" fmla="*/ 113 w 312"/>
                <a:gd name="T29" fmla="*/ 85 h 230"/>
                <a:gd name="T30" fmla="*/ 92 w 312"/>
                <a:gd name="T31" fmla="*/ 96 h 230"/>
                <a:gd name="T32" fmla="*/ 81 w 312"/>
                <a:gd name="T33" fmla="*/ 117 h 230"/>
                <a:gd name="T34" fmla="*/ 70 w 312"/>
                <a:gd name="T35" fmla="*/ 96 h 230"/>
                <a:gd name="T36" fmla="*/ 49 w 312"/>
                <a:gd name="T37" fmla="*/ 85 h 230"/>
                <a:gd name="T38" fmla="*/ 70 w 312"/>
                <a:gd name="T39" fmla="*/ 75 h 230"/>
                <a:gd name="T40" fmla="*/ 81 w 312"/>
                <a:gd name="T41" fmla="*/ 53 h 230"/>
                <a:gd name="T42" fmla="*/ 92 w 312"/>
                <a:gd name="T43" fmla="*/ 75 h 230"/>
                <a:gd name="T44" fmla="*/ 113 w 312"/>
                <a:gd name="T45" fmla="*/ 85 h 230"/>
                <a:gd name="T46" fmla="*/ 252 w 312"/>
                <a:gd name="T47" fmla="*/ 96 h 230"/>
                <a:gd name="T48" fmla="*/ 252 w 312"/>
                <a:gd name="T49" fmla="*/ 75 h 230"/>
                <a:gd name="T50" fmla="*/ 230 w 312"/>
                <a:gd name="T51" fmla="*/ 117 h 230"/>
                <a:gd name="T52" fmla="*/ 209 w 312"/>
                <a:gd name="T53" fmla="*/ 117 h 230"/>
                <a:gd name="T54" fmla="*/ 230 w 312"/>
                <a:gd name="T55" fmla="*/ 117 h 230"/>
                <a:gd name="T56" fmla="*/ 188 w 312"/>
                <a:gd name="T57" fmla="*/ 96 h 230"/>
                <a:gd name="T58" fmla="*/ 188 w 312"/>
                <a:gd name="T59" fmla="*/ 75 h 230"/>
                <a:gd name="T60" fmla="*/ 230 w 312"/>
                <a:gd name="T61" fmla="*/ 53 h 230"/>
                <a:gd name="T62" fmla="*/ 209 w 312"/>
                <a:gd name="T63" fmla="*/ 53 h 230"/>
                <a:gd name="T64" fmla="*/ 230 w 312"/>
                <a:gd name="T65" fmla="*/ 5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230">
                  <a:moveTo>
                    <a:pt x="310" y="105"/>
                  </a:moveTo>
                  <a:cubicBezTo>
                    <a:pt x="310" y="102"/>
                    <a:pt x="311" y="46"/>
                    <a:pt x="283" y="17"/>
                  </a:cubicBezTo>
                  <a:cubicBezTo>
                    <a:pt x="271" y="6"/>
                    <a:pt x="257" y="0"/>
                    <a:pt x="24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4" y="0"/>
                    <a:pt x="40" y="6"/>
                    <a:pt x="29" y="17"/>
                  </a:cubicBezTo>
                  <a:cubicBezTo>
                    <a:pt x="0" y="46"/>
                    <a:pt x="1" y="102"/>
                    <a:pt x="1" y="104"/>
                  </a:cubicBezTo>
                  <a:cubicBezTo>
                    <a:pt x="0" y="144"/>
                    <a:pt x="1" y="212"/>
                    <a:pt x="23" y="223"/>
                  </a:cubicBezTo>
                  <a:cubicBezTo>
                    <a:pt x="37" y="230"/>
                    <a:pt x="54" y="229"/>
                    <a:pt x="70" y="221"/>
                  </a:cubicBezTo>
                  <a:cubicBezTo>
                    <a:pt x="89" y="212"/>
                    <a:pt x="103" y="194"/>
                    <a:pt x="109" y="171"/>
                  </a:cubicBezTo>
                  <a:cubicBezTo>
                    <a:pt x="203" y="171"/>
                    <a:pt x="203" y="171"/>
                    <a:pt x="203" y="171"/>
                  </a:cubicBezTo>
                  <a:cubicBezTo>
                    <a:pt x="209" y="194"/>
                    <a:pt x="222" y="212"/>
                    <a:pt x="241" y="221"/>
                  </a:cubicBezTo>
                  <a:cubicBezTo>
                    <a:pt x="250" y="225"/>
                    <a:pt x="259" y="228"/>
                    <a:pt x="267" y="228"/>
                  </a:cubicBezTo>
                  <a:cubicBezTo>
                    <a:pt x="275" y="228"/>
                    <a:pt x="282" y="226"/>
                    <a:pt x="288" y="223"/>
                  </a:cubicBezTo>
                  <a:cubicBezTo>
                    <a:pt x="311" y="212"/>
                    <a:pt x="312" y="144"/>
                    <a:pt x="310" y="105"/>
                  </a:cubicBezTo>
                  <a:close/>
                  <a:moveTo>
                    <a:pt x="279" y="204"/>
                  </a:moveTo>
                  <a:cubicBezTo>
                    <a:pt x="271" y="208"/>
                    <a:pt x="260" y="207"/>
                    <a:pt x="251" y="202"/>
                  </a:cubicBezTo>
                  <a:cubicBezTo>
                    <a:pt x="242" y="198"/>
                    <a:pt x="227" y="186"/>
                    <a:pt x="222" y="158"/>
                  </a:cubicBezTo>
                  <a:cubicBezTo>
                    <a:pt x="221" y="153"/>
                    <a:pt x="216" y="149"/>
                    <a:pt x="211" y="149"/>
                  </a:cubicBezTo>
                  <a:cubicBezTo>
                    <a:pt x="100" y="149"/>
                    <a:pt x="100" y="149"/>
                    <a:pt x="100" y="149"/>
                  </a:cubicBezTo>
                  <a:cubicBezTo>
                    <a:pt x="95" y="149"/>
                    <a:pt x="91" y="153"/>
                    <a:pt x="90" y="158"/>
                  </a:cubicBezTo>
                  <a:cubicBezTo>
                    <a:pt x="85" y="186"/>
                    <a:pt x="69" y="198"/>
                    <a:pt x="61" y="202"/>
                  </a:cubicBezTo>
                  <a:cubicBezTo>
                    <a:pt x="51" y="207"/>
                    <a:pt x="40" y="208"/>
                    <a:pt x="33" y="204"/>
                  </a:cubicBezTo>
                  <a:cubicBezTo>
                    <a:pt x="26" y="198"/>
                    <a:pt x="21" y="152"/>
                    <a:pt x="22" y="104"/>
                  </a:cubicBezTo>
                  <a:cubicBezTo>
                    <a:pt x="22" y="104"/>
                    <a:pt x="22" y="55"/>
                    <a:pt x="44" y="32"/>
                  </a:cubicBezTo>
                  <a:cubicBezTo>
                    <a:pt x="51" y="25"/>
                    <a:pt x="60" y="21"/>
                    <a:pt x="70" y="21"/>
                  </a:cubicBezTo>
                  <a:cubicBezTo>
                    <a:pt x="241" y="21"/>
                    <a:pt x="241" y="21"/>
                    <a:pt x="241" y="21"/>
                  </a:cubicBezTo>
                  <a:cubicBezTo>
                    <a:pt x="252" y="21"/>
                    <a:pt x="260" y="25"/>
                    <a:pt x="267" y="32"/>
                  </a:cubicBezTo>
                  <a:cubicBezTo>
                    <a:pt x="290" y="55"/>
                    <a:pt x="289" y="104"/>
                    <a:pt x="289" y="105"/>
                  </a:cubicBezTo>
                  <a:cubicBezTo>
                    <a:pt x="291" y="152"/>
                    <a:pt x="286" y="198"/>
                    <a:pt x="279" y="204"/>
                  </a:cubicBezTo>
                  <a:close/>
                  <a:moveTo>
                    <a:pt x="113" y="85"/>
                  </a:moveTo>
                  <a:cubicBezTo>
                    <a:pt x="113" y="91"/>
                    <a:pt x="108" y="96"/>
                    <a:pt x="102" y="96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2" y="113"/>
                    <a:pt x="87" y="117"/>
                    <a:pt x="81" y="117"/>
                  </a:cubicBezTo>
                  <a:cubicBezTo>
                    <a:pt x="75" y="117"/>
                    <a:pt x="70" y="113"/>
                    <a:pt x="70" y="107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4" y="96"/>
                    <a:pt x="49" y="91"/>
                    <a:pt x="49" y="85"/>
                  </a:cubicBezTo>
                  <a:cubicBezTo>
                    <a:pt x="49" y="79"/>
                    <a:pt x="54" y="75"/>
                    <a:pt x="60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58"/>
                    <a:pt x="75" y="53"/>
                    <a:pt x="81" y="53"/>
                  </a:cubicBezTo>
                  <a:cubicBezTo>
                    <a:pt x="87" y="53"/>
                    <a:pt x="92" y="58"/>
                    <a:pt x="92" y="64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8" y="75"/>
                    <a:pt x="113" y="79"/>
                    <a:pt x="113" y="85"/>
                  </a:cubicBezTo>
                  <a:close/>
                  <a:moveTo>
                    <a:pt x="262" y="85"/>
                  </a:moveTo>
                  <a:cubicBezTo>
                    <a:pt x="262" y="91"/>
                    <a:pt x="258" y="96"/>
                    <a:pt x="252" y="96"/>
                  </a:cubicBezTo>
                  <a:cubicBezTo>
                    <a:pt x="246" y="96"/>
                    <a:pt x="241" y="91"/>
                    <a:pt x="241" y="85"/>
                  </a:cubicBezTo>
                  <a:cubicBezTo>
                    <a:pt x="241" y="79"/>
                    <a:pt x="246" y="75"/>
                    <a:pt x="252" y="75"/>
                  </a:cubicBezTo>
                  <a:cubicBezTo>
                    <a:pt x="258" y="75"/>
                    <a:pt x="262" y="79"/>
                    <a:pt x="262" y="85"/>
                  </a:cubicBezTo>
                  <a:close/>
                  <a:moveTo>
                    <a:pt x="230" y="117"/>
                  </a:moveTo>
                  <a:cubicBezTo>
                    <a:pt x="230" y="123"/>
                    <a:pt x="226" y="128"/>
                    <a:pt x="220" y="128"/>
                  </a:cubicBezTo>
                  <a:cubicBezTo>
                    <a:pt x="214" y="128"/>
                    <a:pt x="209" y="123"/>
                    <a:pt x="209" y="117"/>
                  </a:cubicBezTo>
                  <a:cubicBezTo>
                    <a:pt x="209" y="111"/>
                    <a:pt x="214" y="107"/>
                    <a:pt x="220" y="107"/>
                  </a:cubicBezTo>
                  <a:cubicBezTo>
                    <a:pt x="226" y="107"/>
                    <a:pt x="230" y="111"/>
                    <a:pt x="230" y="117"/>
                  </a:cubicBezTo>
                  <a:close/>
                  <a:moveTo>
                    <a:pt x="198" y="85"/>
                  </a:moveTo>
                  <a:cubicBezTo>
                    <a:pt x="198" y="91"/>
                    <a:pt x="194" y="96"/>
                    <a:pt x="188" y="96"/>
                  </a:cubicBezTo>
                  <a:cubicBezTo>
                    <a:pt x="182" y="96"/>
                    <a:pt x="177" y="91"/>
                    <a:pt x="177" y="85"/>
                  </a:cubicBezTo>
                  <a:cubicBezTo>
                    <a:pt x="177" y="79"/>
                    <a:pt x="182" y="75"/>
                    <a:pt x="188" y="75"/>
                  </a:cubicBezTo>
                  <a:cubicBezTo>
                    <a:pt x="194" y="75"/>
                    <a:pt x="198" y="79"/>
                    <a:pt x="198" y="85"/>
                  </a:cubicBezTo>
                  <a:close/>
                  <a:moveTo>
                    <a:pt x="230" y="53"/>
                  </a:moveTo>
                  <a:cubicBezTo>
                    <a:pt x="230" y="59"/>
                    <a:pt x="226" y="64"/>
                    <a:pt x="220" y="64"/>
                  </a:cubicBezTo>
                  <a:cubicBezTo>
                    <a:pt x="214" y="64"/>
                    <a:pt x="209" y="59"/>
                    <a:pt x="209" y="53"/>
                  </a:cubicBezTo>
                  <a:cubicBezTo>
                    <a:pt x="209" y="47"/>
                    <a:pt x="214" y="43"/>
                    <a:pt x="220" y="43"/>
                  </a:cubicBezTo>
                  <a:cubicBezTo>
                    <a:pt x="226" y="43"/>
                    <a:pt x="230" y="47"/>
                    <a:pt x="230" y="53"/>
                  </a:cubicBezTo>
                  <a:close/>
                </a:path>
              </a:pathLst>
            </a:custGeom>
            <a:grpFill/>
            <a:ln>
              <a:solidFill>
                <a:srgbClr val="024B95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A316F9-5E35-3516-38BD-115EC2448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82" t="14392" r="7412" b="7192"/>
          <a:stretch/>
        </p:blipFill>
        <p:spPr>
          <a:xfrm>
            <a:off x="3929974" y="6467878"/>
            <a:ext cx="5510288" cy="3852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86F2C-6352-D449-1625-21736D745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80" t="21870" r="32837" b="22341"/>
          <a:stretch/>
        </p:blipFill>
        <p:spPr>
          <a:xfrm>
            <a:off x="10109022" y="6346298"/>
            <a:ext cx="4427537" cy="49192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3EB7FE-2E6A-DCD6-52C5-9DB2861B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2" t="31362" r="51348" b="25600"/>
          <a:stretch/>
        </p:blipFill>
        <p:spPr>
          <a:xfrm>
            <a:off x="6783327" y="9183500"/>
            <a:ext cx="2918518" cy="21897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94745F-A06F-1F19-67C1-DB62E601E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33" t="36562" r="51241" b="31532"/>
          <a:stretch/>
        </p:blipFill>
        <p:spPr>
          <a:xfrm>
            <a:off x="14943737" y="6673176"/>
            <a:ext cx="6387183" cy="364685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B390BB1-2BBF-A9E7-72C0-08C9039B30E0}"/>
              </a:ext>
            </a:extLst>
          </p:cNvPr>
          <p:cNvSpPr txBox="1"/>
          <p:nvPr/>
        </p:nvSpPr>
        <p:spPr>
          <a:xfrm>
            <a:off x="8070264" y="5207996"/>
            <a:ext cx="891269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24B95"/>
                </a:solidFill>
                <a:latin typeface="Berthold Akzidenz Grotesk BE"/>
              </a:rPr>
              <a:t>Examples of gamified cyber awareness paths*</a:t>
            </a:r>
            <a:endParaRPr lang="it-IT" sz="3600" b="1" dirty="0">
              <a:solidFill>
                <a:srgbClr val="024B95"/>
              </a:solidFill>
              <a:latin typeface="Berthold Akzidenz Grotesk B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4E42B9-5FDC-88D3-D065-71CB4B7C824F}"/>
              </a:ext>
            </a:extLst>
          </p:cNvPr>
          <p:cNvSpPr txBox="1"/>
          <p:nvPr/>
        </p:nvSpPr>
        <p:spPr>
          <a:xfrm>
            <a:off x="14943736" y="6028417"/>
            <a:ext cx="20518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Video Games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16C3B68-8CD0-B4FB-4DD1-97A8D2CD29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17" b="9686"/>
          <a:stretch/>
        </p:blipFill>
        <p:spPr>
          <a:xfrm>
            <a:off x="15628934" y="9291425"/>
            <a:ext cx="6066729" cy="27109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8E7C1D9-6562-42ED-8B1A-3F981C943525}"/>
              </a:ext>
            </a:extLst>
          </p:cNvPr>
          <p:cNvSpPr txBox="1"/>
          <p:nvPr/>
        </p:nvSpPr>
        <p:spPr>
          <a:xfrm>
            <a:off x="3926855" y="5995954"/>
            <a:ext cx="49436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Adventure game &amp; Escape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86441-DFC6-8EEA-B5B3-485CEF65B1D4}"/>
              </a:ext>
            </a:extLst>
          </p:cNvPr>
          <p:cNvSpPr txBox="1"/>
          <p:nvPr/>
        </p:nvSpPr>
        <p:spPr>
          <a:xfrm>
            <a:off x="1046193" y="13062485"/>
            <a:ext cx="43473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*Vendor publicly available demo websites</a:t>
            </a:r>
          </a:p>
        </p:txBody>
      </p:sp>
    </p:spTree>
    <p:extLst>
      <p:ext uri="{BB962C8B-B14F-4D97-AF65-F5344CB8AC3E}">
        <p14:creationId xmlns:p14="http://schemas.microsoft.com/office/powerpoint/2010/main" val="13060496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8C5D799-EEF2-4051-94F0-60365B8B6CC6}"/>
              </a:ext>
            </a:extLst>
          </p:cNvPr>
          <p:cNvSpPr txBox="1">
            <a:spLocks/>
          </p:cNvSpPr>
          <p:nvPr/>
        </p:nvSpPr>
        <p:spPr>
          <a:xfrm>
            <a:off x="949815" y="1439729"/>
            <a:ext cx="22086062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it-IT" sz="4500" dirty="0"/>
              <a:t>…in </a:t>
            </a:r>
            <a:r>
              <a:rPr lang="it-IT" sz="4500" dirty="0" err="1"/>
              <a:t>conclusion</a:t>
            </a:r>
            <a:endParaRPr lang="it-IT" sz="4500" dirty="0"/>
          </a:p>
        </p:txBody>
      </p:sp>
      <p:sp>
        <p:nvSpPr>
          <p:cNvPr id="2" name="CasellaDiTesto 11">
            <a:extLst>
              <a:ext uri="{FF2B5EF4-FFF2-40B4-BE49-F238E27FC236}">
                <a16:creationId xmlns:a16="http://schemas.microsoft.com/office/drawing/2014/main" id="{69DE52DF-76A0-E2C4-3361-4C6F8600E93D}"/>
              </a:ext>
            </a:extLst>
          </p:cNvPr>
          <p:cNvSpPr txBox="1"/>
          <p:nvPr/>
        </p:nvSpPr>
        <p:spPr>
          <a:xfrm>
            <a:off x="1579383" y="2982572"/>
            <a:ext cx="9956136" cy="856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2438338">
              <a:spcAft>
                <a:spcPts val="600"/>
              </a:spcAft>
            </a:pPr>
            <a:r>
              <a:rPr lang="it-IT" sz="44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After </a:t>
            </a:r>
            <a:r>
              <a:rPr lang="en-GB" sz="44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significant</a:t>
            </a:r>
            <a:r>
              <a:rPr lang="it-IT" sz="44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 investments in:</a:t>
            </a:r>
            <a:endParaRPr lang="it-IT" sz="2800" b="1" i="1" dirty="0">
              <a:solidFill>
                <a:srgbClr val="024B95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E01D9-44E7-5FB0-31ED-10E868777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3" t="48338" r="13688" b="32433"/>
          <a:stretch/>
        </p:blipFill>
        <p:spPr>
          <a:xfrm>
            <a:off x="12848483" y="8287965"/>
            <a:ext cx="10330775" cy="21978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BF3A6-2FBC-C314-EB1A-78E6DFED9B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28" r="2517" b="17755"/>
          <a:stretch/>
        </p:blipFill>
        <p:spPr>
          <a:xfrm>
            <a:off x="11851120" y="2781668"/>
            <a:ext cx="11328138" cy="5019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61A6DF-F4DC-4109-1D63-A5AB2F24AF73}"/>
              </a:ext>
            </a:extLst>
          </p:cNvPr>
          <p:cNvSpPr txBox="1"/>
          <p:nvPr/>
        </p:nvSpPr>
        <p:spPr>
          <a:xfrm>
            <a:off x="1872575" y="4528345"/>
            <a:ext cx="966294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24B95"/>
                </a:solidFill>
                <a:latin typeface="Berthold Akzidenz Grotesk BE"/>
                <a:ea typeface="Calibri" panose="020F0502020204030204" pitchFamily="34" charset="0"/>
              </a:rPr>
              <a:t>Technological solutions for the defense of users and corporate logical perimeter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7C0D6-97AC-4C6E-36BB-24D1A567EF05}"/>
              </a:ext>
            </a:extLst>
          </p:cNvPr>
          <p:cNvSpPr txBox="1"/>
          <p:nvPr/>
        </p:nvSpPr>
        <p:spPr>
          <a:xfrm>
            <a:off x="1872575" y="6500709"/>
            <a:ext cx="966294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lvl="1" indent="-571500" algn="l" defTabSz="2438338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t-IT" sz="4000" b="1" i="1" dirty="0" err="1">
                <a:solidFill>
                  <a:srgbClr val="024B95"/>
                </a:solidFill>
                <a:latin typeface="Berthold Akzidenz Grotesk BE"/>
              </a:rPr>
              <a:t>Complex</a:t>
            </a:r>
            <a:r>
              <a:rPr lang="it-IT" sz="4000" b="1" i="1" dirty="0">
                <a:solidFill>
                  <a:srgbClr val="024B95"/>
                </a:solidFill>
                <a:latin typeface="Berthold Akzidenz Grotesk BE"/>
              </a:rPr>
              <a:t> and </a:t>
            </a:r>
            <a:r>
              <a:rPr lang="it-IT" sz="4000" b="1" i="1" dirty="0" err="1">
                <a:solidFill>
                  <a:srgbClr val="024B95"/>
                </a:solidFill>
                <a:latin typeface="Berthold Akzidenz Grotesk BE"/>
              </a:rPr>
              <a:t>articulated</a:t>
            </a:r>
            <a:r>
              <a:rPr lang="it-IT" sz="4000" b="1" i="1" dirty="0">
                <a:solidFill>
                  <a:srgbClr val="024B95"/>
                </a:solidFill>
                <a:latin typeface="Berthold Akzidenz Grotesk BE"/>
              </a:rPr>
              <a:t> Cyber Security Training &amp; </a:t>
            </a:r>
            <a:r>
              <a:rPr lang="it-IT" sz="4000" b="1" i="1" dirty="0" err="1">
                <a:solidFill>
                  <a:srgbClr val="024B95"/>
                </a:solidFill>
                <a:latin typeface="Berthold Akzidenz Grotesk BE"/>
              </a:rPr>
              <a:t>Awareness</a:t>
            </a:r>
            <a:r>
              <a:rPr lang="it-IT" sz="4000" b="1" i="1" dirty="0">
                <a:solidFill>
                  <a:srgbClr val="024B95"/>
                </a:solidFill>
                <a:latin typeface="Berthold Akzidenz Grotesk BE"/>
              </a:rPr>
              <a:t> </a:t>
            </a:r>
            <a:r>
              <a:rPr lang="it-IT" sz="4000" b="1" i="1" dirty="0" err="1">
                <a:solidFill>
                  <a:srgbClr val="024B95"/>
                </a:solidFill>
                <a:latin typeface="Berthold Akzidenz Grotesk BE"/>
              </a:rPr>
              <a:t>programs</a:t>
            </a:r>
            <a:endParaRPr lang="it-IT" sz="4000" b="1" i="1" dirty="0">
              <a:solidFill>
                <a:srgbClr val="024B95"/>
              </a:solidFill>
              <a:latin typeface="Berthold Akzidenz Grotesk B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4BF43-0948-7D89-147B-B4970AEF0817}"/>
              </a:ext>
            </a:extLst>
          </p:cNvPr>
          <p:cNvSpPr txBox="1"/>
          <p:nvPr/>
        </p:nvSpPr>
        <p:spPr>
          <a:xfrm>
            <a:off x="1872575" y="8467676"/>
            <a:ext cx="966294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 defTabSz="2438338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024B95"/>
                </a:solidFill>
                <a:latin typeface="Berthold Akzidenz Grotesk BE"/>
              </a:rPr>
              <a:t>Cyber incident monitoring and response structures and technologies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545CD-F142-2C98-FFFA-878D6937F0B7}"/>
              </a:ext>
            </a:extLst>
          </p:cNvPr>
          <p:cNvSpPr txBox="1"/>
          <p:nvPr/>
        </p:nvSpPr>
        <p:spPr>
          <a:xfrm>
            <a:off x="1579383" y="10876930"/>
            <a:ext cx="1218875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spcBef>
                <a:spcPts val="2400"/>
              </a:spcBef>
              <a:spcAft>
                <a:spcPts val="2400"/>
              </a:spcAft>
            </a:pPr>
            <a:r>
              <a:rPr lang="it-IT" sz="4000" b="1" i="1" dirty="0">
                <a:solidFill>
                  <a:srgbClr val="024B95"/>
                </a:solidFill>
                <a:latin typeface="Berthold Akzidenz Grotesk BE"/>
              </a:rPr>
              <a:t>… on Amazon…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BEA9BB-C90E-A2A0-B048-C5E8C566343A}"/>
              </a:ext>
            </a:extLst>
          </p:cNvPr>
          <p:cNvSpPr txBox="1"/>
          <p:nvPr/>
        </p:nvSpPr>
        <p:spPr>
          <a:xfrm>
            <a:off x="4585105" y="10859359"/>
            <a:ext cx="290519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4000" b="1" i="1" dirty="0">
                <a:solidFill>
                  <a:srgbClr val="024B95"/>
                </a:solidFill>
                <a:latin typeface="Berthold Akzidenz Grotesk BE"/>
              </a:rPr>
              <a:t>for 3,99 €…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192343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9" grpId="0"/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8134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7A3698F7-3061-C541-B0DC-315C3FC20AC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38527" y="8479127"/>
            <a:ext cx="22369617" cy="1953346"/>
          </a:xfrm>
        </p:spPr>
        <p:txBody>
          <a:bodyPr/>
          <a:lstStyle/>
          <a:p>
            <a:r>
              <a:rPr lang="en-GB" b="1" dirty="0"/>
              <a:t>AI &amp; Cyber - ADR approach</a:t>
            </a:r>
            <a:endParaRPr lang="it-IT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237AA-B933-289F-95FB-F99082537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8527" y="11776330"/>
            <a:ext cx="4016284" cy="977790"/>
          </a:xfrm>
        </p:spPr>
        <p:txBody>
          <a:bodyPr/>
          <a:lstStyle/>
          <a:p>
            <a:r>
              <a:rPr lang="en-US" dirty="0"/>
              <a:t>Rome, 10/11/2023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881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224091C-2186-4BB3-BDB0-7F45947F0739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Agenda</a:t>
            </a:r>
            <a:endParaRPr lang="it-IT" sz="4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34E30-E9FA-4942-97F8-85F86A9BC1B3}"/>
              </a:ext>
            </a:extLst>
          </p:cNvPr>
          <p:cNvGrpSpPr/>
          <p:nvPr/>
        </p:nvGrpSpPr>
        <p:grpSpPr>
          <a:xfrm>
            <a:off x="784519" y="2509290"/>
            <a:ext cx="9785248" cy="1101600"/>
            <a:chOff x="784519" y="2509290"/>
            <a:chExt cx="9785248" cy="1101600"/>
          </a:xfrm>
        </p:grpSpPr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00253D3-5494-494F-A149-5C48126BDB54}"/>
                </a:ext>
              </a:extLst>
            </p:cNvPr>
            <p:cNvSpPr/>
            <p:nvPr/>
          </p:nvSpPr>
          <p:spPr>
            <a:xfrm>
              <a:off x="1834149" y="2581798"/>
              <a:ext cx="8735618" cy="906010"/>
            </a:xfrm>
            <a:prstGeom prst="roundRect">
              <a:avLst/>
            </a:prstGeom>
            <a:solidFill>
              <a:srgbClr val="1C96C3">
                <a:alpha val="41000"/>
              </a:srgbClr>
            </a:solidFill>
            <a:ln w="12700">
              <a:miter lim="400000"/>
            </a:ln>
          </p:spPr>
          <p:txBody>
            <a:bodyPr lIns="1296000" tIns="76200" rIns="76200" bIns="76200" anchor="ctr"/>
            <a:lstStyle/>
            <a:p>
              <a:r>
                <a:rPr lang="it-IT" sz="2800" b="1" i="1" dirty="0">
                  <a:solidFill>
                    <a:schemeClr val="tx1">
                      <a:lumMod val="50000"/>
                    </a:schemeClr>
                  </a:solidFill>
                </a:rPr>
                <a:t>CYBER THREAT LANDSCAPE AND NEW TECHNOLOGIES</a:t>
              </a: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D52AFD0D-137F-41B2-ABCC-8C8804C71923}"/>
                </a:ext>
              </a:extLst>
            </p:cNvPr>
            <p:cNvSpPr/>
            <p:nvPr/>
          </p:nvSpPr>
          <p:spPr>
            <a:xfrm>
              <a:off x="784519" y="2509290"/>
              <a:ext cx="1533600" cy="1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76200" tIns="76200" rIns="76200" bIns="76200" anchor="ctr"/>
            <a:lstStyle/>
            <a:p>
              <a:endParaRPr sz="6000">
                <a:latin typeface="Arial"/>
              </a:endParaRPr>
            </a:p>
          </p:txBody>
        </p:sp>
        <p:pic>
          <p:nvPicPr>
            <p:cNvPr id="71" name="Picture 70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0AA75219-0C0E-44C7-919D-CB30D816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211" y="2556762"/>
              <a:ext cx="734548" cy="705746"/>
            </a:xfrm>
            <a:prstGeom prst="rect">
              <a:avLst/>
            </a:prstGeom>
          </p:spPr>
        </p:pic>
      </p:grpSp>
      <p:pic>
        <p:nvPicPr>
          <p:cNvPr id="76" name="Picture 7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8A645B-6BEB-4A8E-B7C7-A34976648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323" y="2064263"/>
            <a:ext cx="11502656" cy="94854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A5E3F1-3FDB-48F3-A10D-80CB614E3E79}"/>
              </a:ext>
            </a:extLst>
          </p:cNvPr>
          <p:cNvGrpSpPr/>
          <p:nvPr/>
        </p:nvGrpSpPr>
        <p:grpSpPr>
          <a:xfrm>
            <a:off x="784519" y="10011682"/>
            <a:ext cx="9785249" cy="1101600"/>
            <a:chOff x="1420623" y="10011682"/>
            <a:chExt cx="9785249" cy="1101600"/>
          </a:xfrm>
        </p:grpSpPr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2E9546CE-89DB-4877-93F7-7EBA430852D6}"/>
                </a:ext>
              </a:extLst>
            </p:cNvPr>
            <p:cNvSpPr/>
            <p:nvPr/>
          </p:nvSpPr>
          <p:spPr>
            <a:xfrm>
              <a:off x="2470254" y="10128915"/>
              <a:ext cx="8735618" cy="906010"/>
            </a:xfrm>
            <a:prstGeom prst="roundRect">
              <a:avLst/>
            </a:prstGeom>
            <a:solidFill>
              <a:srgbClr val="1C96C3">
                <a:alpha val="41000"/>
              </a:srgbClr>
            </a:solidFill>
            <a:ln w="12700">
              <a:miter lim="400000"/>
            </a:ln>
          </p:spPr>
          <p:txBody>
            <a:bodyPr lIns="1296000" tIns="76200" rIns="76200" bIns="76200" anchor="ctr"/>
            <a:lstStyle/>
            <a:p>
              <a:endParaRPr lang="en-US" b="1" i="1">
                <a:latin typeface="Arial"/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C1B6763A-2A9C-4AB0-908C-44CFA903B80F}"/>
                </a:ext>
              </a:extLst>
            </p:cNvPr>
            <p:cNvSpPr/>
            <p:nvPr/>
          </p:nvSpPr>
          <p:spPr>
            <a:xfrm>
              <a:off x="1420623" y="10011682"/>
              <a:ext cx="1533600" cy="1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76200" tIns="76200" rIns="76200" bIns="76200" anchor="ctr"/>
            <a:lstStyle/>
            <a:p>
              <a:endParaRPr sz="6000">
                <a:latin typeface="Arial"/>
              </a:endParaRPr>
            </a:p>
          </p:txBody>
        </p:sp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34A8E33B-A856-4E10-B2D3-7985E85D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908" y="10134449"/>
              <a:ext cx="840826" cy="852136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5464DA-7811-45C7-80A6-2A42C249F445}"/>
                </a:ext>
              </a:extLst>
            </p:cNvPr>
            <p:cNvSpPr txBox="1"/>
            <p:nvPr/>
          </p:nvSpPr>
          <p:spPr>
            <a:xfrm>
              <a:off x="3165304" y="10294344"/>
              <a:ext cx="715833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it-IT" sz="2800" b="1" i="1" dirty="0">
                  <a:solidFill>
                    <a:schemeClr val="tx1">
                      <a:lumMod val="50000"/>
                    </a:schemeClr>
                  </a:solidFill>
                </a:rPr>
                <a:t>NEW TRENDS ON CYBER AWARENESS</a:t>
              </a:r>
              <a:endParaRPr lang="en-US" sz="2800" b="1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82010D-21A5-43A0-A5E3-73715E224AB4}"/>
              </a:ext>
            </a:extLst>
          </p:cNvPr>
          <p:cNvGrpSpPr/>
          <p:nvPr/>
        </p:nvGrpSpPr>
        <p:grpSpPr>
          <a:xfrm>
            <a:off x="784519" y="4918602"/>
            <a:ext cx="9785249" cy="1359464"/>
            <a:chOff x="784519" y="5316078"/>
            <a:chExt cx="9785249" cy="1359464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48A15220-92F4-4430-801F-69D31F0DD82A}"/>
                </a:ext>
              </a:extLst>
            </p:cNvPr>
            <p:cNvSpPr/>
            <p:nvPr/>
          </p:nvSpPr>
          <p:spPr>
            <a:xfrm>
              <a:off x="1834150" y="5548365"/>
              <a:ext cx="8735618" cy="906010"/>
            </a:xfrm>
            <a:prstGeom prst="roundRect">
              <a:avLst/>
            </a:prstGeom>
            <a:solidFill>
              <a:srgbClr val="1C96C3">
                <a:alpha val="41000"/>
              </a:srgbClr>
            </a:solidFill>
            <a:ln w="12700">
              <a:miter lim="400000"/>
            </a:ln>
          </p:spPr>
          <p:txBody>
            <a:bodyPr lIns="1296000" tIns="76200" rIns="76200" bIns="76200" anchor="ctr"/>
            <a:lstStyle/>
            <a:p>
              <a:pPr lvl="4" indent="0" algn="l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31C3ECB-5602-4BA0-8E24-3C17F673926E}"/>
                </a:ext>
              </a:extLst>
            </p:cNvPr>
            <p:cNvSpPr/>
            <p:nvPr/>
          </p:nvSpPr>
          <p:spPr>
            <a:xfrm>
              <a:off x="784519" y="5475856"/>
              <a:ext cx="1533600" cy="1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76200" tIns="76200" rIns="76200" bIns="76200" anchor="ctr"/>
            <a:lstStyle/>
            <a:p>
              <a:endParaRPr sz="6000">
                <a:latin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20EDBF0-98FC-4599-BDEB-A9B15EE8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95" y="5316078"/>
              <a:ext cx="1359464" cy="135946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C8AEA0-5E20-4A41-9161-8BFBD61B9932}"/>
                </a:ext>
              </a:extLst>
            </p:cNvPr>
            <p:cNvSpPr txBox="1"/>
            <p:nvPr/>
          </p:nvSpPr>
          <p:spPr>
            <a:xfrm>
              <a:off x="2252699" y="5513627"/>
              <a:ext cx="7860323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it-IT" sz="2800" b="1" i="1" dirty="0">
                  <a:solidFill>
                    <a:schemeClr val="tx1">
                      <a:lumMod val="50000"/>
                    </a:schemeClr>
                  </a:solidFill>
                </a:rPr>
                <a:t>AI – RISKS AND OPPORTUNITIES IN CYBER SECURITY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3B80616-7058-40B1-A1AA-AB9477F20002}"/>
              </a:ext>
            </a:extLst>
          </p:cNvPr>
          <p:cNvGrpSpPr/>
          <p:nvPr/>
        </p:nvGrpSpPr>
        <p:grpSpPr>
          <a:xfrm>
            <a:off x="784519" y="7520640"/>
            <a:ext cx="9785249" cy="1101600"/>
            <a:chOff x="1420623" y="7002702"/>
            <a:chExt cx="9785249" cy="1101600"/>
          </a:xfrm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BE8AE605-0EBF-499C-A6BA-0FD5E0FF1418}"/>
                </a:ext>
              </a:extLst>
            </p:cNvPr>
            <p:cNvSpPr/>
            <p:nvPr/>
          </p:nvSpPr>
          <p:spPr>
            <a:xfrm>
              <a:off x="2470254" y="7075211"/>
              <a:ext cx="8735618" cy="906010"/>
            </a:xfrm>
            <a:prstGeom prst="roundRect">
              <a:avLst/>
            </a:prstGeom>
            <a:solidFill>
              <a:srgbClr val="1C96C3">
                <a:alpha val="41000"/>
              </a:srgbClr>
            </a:solidFill>
            <a:ln w="12700">
              <a:miter lim="400000"/>
            </a:ln>
          </p:spPr>
          <p:txBody>
            <a:bodyPr lIns="1296000" tIns="76200" rIns="76200" bIns="76200" anchor="ctr"/>
            <a:lstStyle/>
            <a:p>
              <a:endParaRPr lang="it-IT" b="1" i="1">
                <a:latin typeface="Arial"/>
              </a:endParaRPr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BA4F69B-A0CF-49C6-AE34-0F00E496774D}"/>
                </a:ext>
              </a:extLst>
            </p:cNvPr>
            <p:cNvSpPr/>
            <p:nvPr/>
          </p:nvSpPr>
          <p:spPr>
            <a:xfrm>
              <a:off x="1420623" y="7002702"/>
              <a:ext cx="1533600" cy="1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20619" y="8373"/>
                  </a:moveTo>
                  <a:lnTo>
                    <a:pt x="17510" y="2435"/>
                  </a:lnTo>
                  <a:cubicBezTo>
                    <a:pt x="16725" y="934"/>
                    <a:pt x="15276" y="0"/>
                    <a:pt x="13706" y="0"/>
                  </a:cubicBezTo>
                  <a:lnTo>
                    <a:pt x="7502" y="0"/>
                  </a:lnTo>
                  <a:cubicBezTo>
                    <a:pt x="5932" y="0"/>
                    <a:pt x="4483" y="934"/>
                    <a:pt x="3698" y="2435"/>
                  </a:cubicBezTo>
                  <a:lnTo>
                    <a:pt x="589" y="8373"/>
                  </a:lnTo>
                  <a:cubicBezTo>
                    <a:pt x="-196" y="9874"/>
                    <a:pt x="-196" y="11726"/>
                    <a:pt x="589" y="13227"/>
                  </a:cubicBezTo>
                  <a:lnTo>
                    <a:pt x="3698" y="19165"/>
                  </a:lnTo>
                  <a:cubicBezTo>
                    <a:pt x="4483" y="20666"/>
                    <a:pt x="5932" y="21600"/>
                    <a:pt x="7502" y="21600"/>
                  </a:cubicBezTo>
                  <a:lnTo>
                    <a:pt x="13706" y="21600"/>
                  </a:lnTo>
                  <a:cubicBezTo>
                    <a:pt x="15276" y="21600"/>
                    <a:pt x="16725" y="20666"/>
                    <a:pt x="17510" y="19165"/>
                  </a:cubicBezTo>
                  <a:lnTo>
                    <a:pt x="20619" y="13227"/>
                  </a:lnTo>
                  <a:cubicBezTo>
                    <a:pt x="21404" y="11726"/>
                    <a:pt x="21404" y="9874"/>
                    <a:pt x="20619" y="837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76200" tIns="76200" rIns="76200" bIns="76200" anchor="ctr"/>
            <a:lstStyle/>
            <a:p>
              <a:endParaRPr sz="6000">
                <a:latin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3049BF-228D-46DF-A365-84A4BD265A14}"/>
                </a:ext>
              </a:extLst>
            </p:cNvPr>
            <p:cNvSpPr txBox="1"/>
            <p:nvPr/>
          </p:nvSpPr>
          <p:spPr>
            <a:xfrm>
              <a:off x="2947980" y="7027694"/>
              <a:ext cx="795939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it-IT" sz="2800" b="1" i="1" dirty="0">
                  <a:solidFill>
                    <a:schemeClr val="tx1">
                      <a:lumMod val="50000"/>
                    </a:schemeClr>
                  </a:solidFill>
                </a:rPr>
                <a:t>THE IMPORTANCE OF CYBER AWARENESS AND ADR APPROACH</a:t>
              </a:r>
              <a:endParaRPr lang="en-US" sz="2800" b="1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58" name="Picture 5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9156DB5-9EF2-4736-A50A-9C65B923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832" y="7107927"/>
              <a:ext cx="824728" cy="824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4549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D6876BB-A38E-42AD-917A-125752284B41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Most recent trend on cyberattacks…</a:t>
            </a:r>
            <a:endParaRPr lang="it-IT" sz="4800" dirty="0"/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37F0F68A-533D-D1A3-6F78-7DDBBDD70D9A}"/>
              </a:ext>
            </a:extLst>
          </p:cNvPr>
          <p:cNvGrpSpPr>
            <a:grpSpLocks noChangeAspect="1"/>
          </p:cNvGrpSpPr>
          <p:nvPr/>
        </p:nvGrpSpPr>
        <p:grpSpPr>
          <a:xfrm>
            <a:off x="1408567" y="2370724"/>
            <a:ext cx="21262096" cy="8808551"/>
            <a:chOff x="1408568" y="2728534"/>
            <a:chExt cx="8765263" cy="363130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6841FA-8F64-41C7-B993-BBF3C2A3EF8C}"/>
                </a:ext>
              </a:extLst>
            </p:cNvPr>
            <p:cNvSpPr/>
            <p:nvPr/>
          </p:nvSpPr>
          <p:spPr>
            <a:xfrm>
              <a:off x="4701151" y="2732556"/>
              <a:ext cx="5472680" cy="362728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54000" tIns="27000" rIns="54000" bIns="27000" rtlCol="0" anchor="ctr"/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512C40D-2613-4D53-808F-78E2F092027C}"/>
                </a:ext>
              </a:extLst>
            </p:cNvPr>
            <p:cNvSpPr/>
            <p:nvPr/>
          </p:nvSpPr>
          <p:spPr>
            <a:xfrm>
              <a:off x="1445325" y="2732556"/>
              <a:ext cx="3109245" cy="362728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6C24"/>
              </a:solidFill>
              <a:prstDash val="solid"/>
            </a:ln>
            <a:effectLst/>
          </p:spPr>
          <p:txBody>
            <a:bodyPr lIns="54000" tIns="27000" rIns="54000" bIns="27000" rtlCol="0" anchor="ctr"/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6CC6CC4B-F876-4A5D-BE55-8F3C12D6C5B7}"/>
                </a:ext>
              </a:extLst>
            </p:cNvPr>
            <p:cNvSpPr/>
            <p:nvPr/>
          </p:nvSpPr>
          <p:spPr>
            <a:xfrm>
              <a:off x="1408568" y="6131648"/>
              <a:ext cx="2756140" cy="1522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Source: </a:t>
              </a:r>
              <a:r>
                <a:rPr lang="it-IT" sz="1800" b="1" i="1" dirty="0" err="1">
                  <a:solidFill>
                    <a:srgbClr val="000000"/>
                  </a:solidFill>
                  <a:latin typeface="+mj-lt"/>
                  <a:ea typeface="+mn-ea"/>
                </a:rPr>
                <a:t>Clusit</a:t>
              </a:r>
              <a:r>
                <a:rPr lang="it-IT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 - </a:t>
              </a:r>
              <a:r>
                <a:rPr lang="en-US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2023 Report on ICT Security in Italy</a:t>
              </a:r>
              <a:endParaRPr lang="en-US" sz="6000" b="1" i="1" dirty="0">
                <a:solidFill>
                  <a:prstClr val="black"/>
                </a:solidFill>
                <a:latin typeface="+mj-lt"/>
                <a:ea typeface="+mn-ea"/>
              </a:endParaRPr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20A98B37-3185-4724-ACE9-3765990D8E42}"/>
                </a:ext>
              </a:extLst>
            </p:cNvPr>
            <p:cNvSpPr/>
            <p:nvPr/>
          </p:nvSpPr>
          <p:spPr>
            <a:xfrm>
              <a:off x="1720121" y="5364507"/>
              <a:ext cx="2674736" cy="57096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i="1" dirty="0">
                  <a:solidFill>
                    <a:prstClr val="black"/>
                  </a:solidFill>
                  <a:latin typeface="+mj-lt"/>
                  <a:ea typeface="+mn-ea"/>
                </a:rPr>
                <a:t>By next years, attacks with severe or very severe impacts a significant percentage</a:t>
              </a:r>
              <a:endParaRPr lang="en-US" sz="2800" i="1" dirty="0">
                <a:solidFill>
                  <a:prstClr val="black"/>
                </a:solidFill>
                <a:latin typeface="+mj-lt"/>
                <a:ea typeface="+mn-ea"/>
              </a:endParaRPr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6F60F88B-12B4-4FA9-A0A3-DFE2C3A1D77F}"/>
                </a:ext>
              </a:extLst>
            </p:cNvPr>
            <p:cNvSpPr/>
            <p:nvPr/>
          </p:nvSpPr>
          <p:spPr>
            <a:xfrm>
              <a:off x="1588560" y="2728534"/>
              <a:ext cx="3043640" cy="95160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4995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Number of global severe cyber attacks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4995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(‘18 – ‘22)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Perimetro Globale</a:t>
              </a:r>
              <a:r>
                <a:rPr kumimoji="0" lang="it-IT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 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graphicFrame>
          <p:nvGraphicFramePr>
            <p:cNvPr id="1033" name="Grafico 3">
              <a:extLst>
                <a:ext uri="{FF2B5EF4-FFF2-40B4-BE49-F238E27FC236}">
                  <a16:creationId xmlns:a16="http://schemas.microsoft.com/office/drawing/2014/main" id="{1B14EEA6-6DDE-4677-B4E5-A3283FEAF2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57972246"/>
                </p:ext>
              </p:extLst>
            </p:nvPr>
          </p:nvGraphicFramePr>
          <p:xfrm>
            <a:off x="1521876" y="3388407"/>
            <a:ext cx="2974569" cy="18670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E843950A-DD9B-4C09-84FD-ACC3A3AA51D3}"/>
                </a:ext>
              </a:extLst>
            </p:cNvPr>
            <p:cNvSpPr/>
            <p:nvPr/>
          </p:nvSpPr>
          <p:spPr>
            <a:xfrm>
              <a:off x="8725712" y="3572843"/>
              <a:ext cx="1422667" cy="22711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4995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Attacks are increasing and becoming more impactful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3200" b="1" i="1" dirty="0">
                <a:solidFill>
                  <a:srgbClr val="004995"/>
                </a:solidFill>
                <a:latin typeface="+mj-l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4995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It increases not only the volume but also the amount of damage suffered by victims.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4995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79AF3A83-7BB7-468E-87CD-4F155A9B72FF}"/>
                </a:ext>
              </a:extLst>
            </p:cNvPr>
            <p:cNvSpPr/>
            <p:nvPr/>
          </p:nvSpPr>
          <p:spPr>
            <a:xfrm>
              <a:off x="5915671" y="2958388"/>
              <a:ext cx="3043640" cy="723217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rgbClr val="004995"/>
                  </a:solidFill>
                  <a:latin typeface="+mj-lt"/>
                </a:rPr>
                <a:t>Number of Cyber attacks in Italy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600" b="1" i="1" dirty="0">
                <a:solidFill>
                  <a:srgbClr val="004995"/>
                </a:solidFill>
                <a:latin typeface="+mj-l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graphicFrame>
          <p:nvGraphicFramePr>
            <p:cNvPr id="1036" name="Grafico 5">
              <a:extLst>
                <a:ext uri="{FF2B5EF4-FFF2-40B4-BE49-F238E27FC236}">
                  <a16:creationId xmlns:a16="http://schemas.microsoft.com/office/drawing/2014/main" id="{0C372982-0E53-36D8-5827-2E60C61202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06694640"/>
                </p:ext>
              </p:extLst>
            </p:nvPr>
          </p:nvGraphicFramePr>
          <p:xfrm>
            <a:off x="6020937" y="3351781"/>
            <a:ext cx="3109245" cy="2526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A9978512-23E7-0536-C528-171B8EFC5FFF}"/>
                </a:ext>
              </a:extLst>
            </p:cNvPr>
            <p:cNvSpPr/>
            <p:nvPr/>
          </p:nvSpPr>
          <p:spPr>
            <a:xfrm>
              <a:off x="7923333" y="4276617"/>
              <a:ext cx="645430" cy="2918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1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46%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61EEAB8B-1BD6-6FC9-386A-887080E6A482}"/>
                </a:ext>
              </a:extLst>
            </p:cNvPr>
            <p:cNvSpPr/>
            <p:nvPr/>
          </p:nvSpPr>
          <p:spPr>
            <a:xfrm>
              <a:off x="6800214" y="4733608"/>
              <a:ext cx="645430" cy="2918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1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37%</a:t>
              </a: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AE71E3C4-957D-D701-0EED-ED682360B2FA}"/>
                </a:ext>
              </a:extLst>
            </p:cNvPr>
            <p:cNvSpPr/>
            <p:nvPr/>
          </p:nvSpPr>
          <p:spPr>
            <a:xfrm>
              <a:off x="6930129" y="3851542"/>
              <a:ext cx="645430" cy="2918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1" i="1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MS PGothic" panose="020B0600070205080204" pitchFamily="34" charset="-128"/>
                  <a:cs typeface="+mn-cs"/>
                </a:rPr>
                <a:t>17%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EA385DA0-34BA-082B-59B6-29637E6D56D4}"/>
                </a:ext>
              </a:extLst>
            </p:cNvPr>
            <p:cNvSpPr/>
            <p:nvPr/>
          </p:nvSpPr>
          <p:spPr>
            <a:xfrm>
              <a:off x="5049002" y="4437316"/>
              <a:ext cx="1335492" cy="2156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latin typeface="+mj-lt"/>
                  <a:ea typeface="+mn-ea"/>
                </a:rPr>
                <a:t>«</a:t>
              </a:r>
              <a:r>
                <a:rPr lang="it-IT" sz="2800" b="1" dirty="0" err="1">
                  <a:latin typeface="+mj-lt"/>
                  <a:ea typeface="+mn-ea"/>
                </a:rPr>
                <a:t>Major»Impact</a:t>
              </a:r>
              <a:endParaRPr lang="en-US" sz="1800" dirty="0">
                <a:latin typeface="+mj-lt"/>
                <a:ea typeface="+mn-ea"/>
              </a:endParaRPr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1F48914E-E804-3671-9F3A-C9F8AE484FB7}"/>
                </a:ext>
              </a:extLst>
            </p:cNvPr>
            <p:cNvSpPr/>
            <p:nvPr/>
          </p:nvSpPr>
          <p:spPr>
            <a:xfrm>
              <a:off x="5049002" y="4180489"/>
              <a:ext cx="1335492" cy="2156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latin typeface="+mj-lt"/>
                  <a:ea typeface="+mn-ea"/>
                </a:rPr>
                <a:t>«Critical» Impact</a:t>
              </a:r>
              <a:endParaRPr lang="en-US" sz="1800" dirty="0">
                <a:latin typeface="+mj-lt"/>
                <a:ea typeface="+mn-ea"/>
              </a:endParaRPr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3102B6C9-31E9-74FD-9407-8A951357288A}"/>
                </a:ext>
              </a:extLst>
            </p:cNvPr>
            <p:cNvSpPr/>
            <p:nvPr/>
          </p:nvSpPr>
          <p:spPr>
            <a:xfrm>
              <a:off x="5056185" y="4705701"/>
              <a:ext cx="1479144" cy="2156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800" b="1" dirty="0">
                  <a:latin typeface="+mj-lt"/>
                  <a:ea typeface="+mn-ea"/>
                </a:rPr>
                <a:t>«Medium» Impact</a:t>
              </a:r>
              <a:endParaRPr lang="en-US" sz="1800" dirty="0">
                <a:latin typeface="+mj-lt"/>
                <a:ea typeface="+mn-ea"/>
              </a:endParaRPr>
            </a:p>
          </p:txBody>
        </p:sp>
        <p:sp>
          <p:nvSpPr>
            <p:cNvPr id="1043" name="Ovale 16">
              <a:extLst>
                <a:ext uri="{FF2B5EF4-FFF2-40B4-BE49-F238E27FC236}">
                  <a16:creationId xmlns:a16="http://schemas.microsoft.com/office/drawing/2014/main" id="{F6A6D8AD-9D0C-7748-0CAB-455339A8E07C}"/>
                </a:ext>
              </a:extLst>
            </p:cNvPr>
            <p:cNvSpPr/>
            <p:nvPr/>
          </p:nvSpPr>
          <p:spPr>
            <a:xfrm>
              <a:off x="4913200" y="4747893"/>
              <a:ext cx="148409" cy="148409"/>
            </a:xfrm>
            <a:prstGeom prst="ellipse">
              <a:avLst/>
            </a:prstGeom>
            <a:solidFill>
              <a:srgbClr val="FFE884"/>
            </a:solidFill>
            <a:ln w="9525" cap="flat" cmpd="sng" algn="ctr">
              <a:solidFill>
                <a:srgbClr val="FFE884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44" name="Ovale 17">
              <a:extLst>
                <a:ext uri="{FF2B5EF4-FFF2-40B4-BE49-F238E27FC236}">
                  <a16:creationId xmlns:a16="http://schemas.microsoft.com/office/drawing/2014/main" id="{CF17B8D2-805C-2AFE-6A00-94DC8C52D6ED}"/>
                </a:ext>
              </a:extLst>
            </p:cNvPr>
            <p:cNvSpPr/>
            <p:nvPr/>
          </p:nvSpPr>
          <p:spPr>
            <a:xfrm>
              <a:off x="4913200" y="4487976"/>
              <a:ext cx="148409" cy="14840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rgbClr val="E5BA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45" name="Ovale 18">
              <a:extLst>
                <a:ext uri="{FF2B5EF4-FFF2-40B4-BE49-F238E27FC236}">
                  <a16:creationId xmlns:a16="http://schemas.microsoft.com/office/drawing/2014/main" id="{611FD32A-D2DE-5B3D-5593-7991FCB95B02}"/>
                </a:ext>
              </a:extLst>
            </p:cNvPr>
            <p:cNvSpPr/>
            <p:nvPr/>
          </p:nvSpPr>
          <p:spPr>
            <a:xfrm>
              <a:off x="4913200" y="4220513"/>
              <a:ext cx="148409" cy="148409"/>
            </a:xfrm>
            <a:prstGeom prst="ellipse">
              <a:avLst/>
            </a:prstGeom>
            <a:solidFill>
              <a:srgbClr val="C0504D"/>
            </a:solidFill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046" name="Immagine 3">
              <a:extLst>
                <a:ext uri="{FF2B5EF4-FFF2-40B4-BE49-F238E27FC236}">
                  <a16:creationId xmlns:a16="http://schemas.microsoft.com/office/drawing/2014/main" id="{AA470751-DB52-00DB-76D6-A9D58728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9193" y="2784913"/>
              <a:ext cx="980009" cy="510487"/>
            </a:xfrm>
            <a:prstGeom prst="rect">
              <a:avLst/>
            </a:prstGeom>
          </p:spPr>
        </p:pic>
        <p:pic>
          <p:nvPicPr>
            <p:cNvPr id="1047" name="Immagine 4">
              <a:extLst>
                <a:ext uri="{FF2B5EF4-FFF2-40B4-BE49-F238E27FC236}">
                  <a16:creationId xmlns:a16="http://schemas.microsoft.com/office/drawing/2014/main" id="{91A8EE9D-B6F0-5EC4-89F8-716EA5F9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761" y="6050062"/>
              <a:ext cx="522003" cy="271912"/>
            </a:xfrm>
            <a:prstGeom prst="rect">
              <a:avLst/>
            </a:prstGeom>
          </p:spPr>
        </p:pic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ED212A6E-934B-B987-583B-72BCE07ABE94}"/>
                </a:ext>
              </a:extLst>
            </p:cNvPr>
            <p:cNvSpPr/>
            <p:nvPr/>
          </p:nvSpPr>
          <p:spPr>
            <a:xfrm>
              <a:off x="4710274" y="6131648"/>
              <a:ext cx="2713363" cy="1522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Source: </a:t>
              </a:r>
              <a:r>
                <a:rPr lang="it-IT" sz="1800" b="1" i="1" dirty="0" err="1">
                  <a:solidFill>
                    <a:srgbClr val="000000"/>
                  </a:solidFill>
                  <a:latin typeface="+mj-lt"/>
                  <a:ea typeface="+mn-ea"/>
                </a:rPr>
                <a:t>Clusit</a:t>
              </a:r>
              <a:r>
                <a:rPr lang="it-IT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 - </a:t>
              </a:r>
              <a:r>
                <a:rPr lang="en-US" sz="1800" b="1" i="1" dirty="0">
                  <a:solidFill>
                    <a:srgbClr val="000000"/>
                  </a:solidFill>
                  <a:latin typeface="+mj-lt"/>
                  <a:ea typeface="+mn-ea"/>
                </a:rPr>
                <a:t>2023 Report on ICT Security in Italy</a:t>
              </a:r>
              <a:endParaRPr lang="en-US" sz="6000" b="1" i="1" dirty="0">
                <a:solidFill>
                  <a:prstClr val="black"/>
                </a:solidFill>
                <a:latin typeface="+mj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1241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…</a:t>
            </a:r>
            <a:r>
              <a:rPr lang="en-GB" sz="4800" dirty="0"/>
              <a:t>also for Civil Aviation</a:t>
            </a:r>
            <a:endParaRPr lang="it-IT" sz="4800" dirty="0"/>
          </a:p>
        </p:txBody>
      </p:sp>
      <p:sp>
        <p:nvSpPr>
          <p:cNvPr id="45" name="TextBox 57">
            <a:extLst>
              <a:ext uri="{FF2B5EF4-FFF2-40B4-BE49-F238E27FC236}">
                <a16:creationId xmlns:a16="http://schemas.microsoft.com/office/drawing/2014/main" id="{EDD82B0C-ADA5-2F49-9263-DDD486085658}"/>
              </a:ext>
            </a:extLst>
          </p:cNvPr>
          <p:cNvSpPr txBox="1"/>
          <p:nvPr/>
        </p:nvSpPr>
        <p:spPr>
          <a:xfrm>
            <a:off x="106746" y="13254845"/>
            <a:ext cx="190938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*Fonte: 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EUROCONTROL EATM-CERT - 3rd Quarter 2023 Cyber Threat Landscape &amp; Activity Report for Senior Management</a:t>
            </a:r>
            <a:endParaRPr kumimoji="0" lang="it-IT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34" name="Grafico 33">
            <a:extLst>
              <a:ext uri="{FF2B5EF4-FFF2-40B4-BE49-F238E27FC236}">
                <a16:creationId xmlns:a16="http://schemas.microsoft.com/office/drawing/2014/main" id="{AF49899C-B57B-8E95-47CF-4686191E9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707613"/>
              </p:ext>
            </p:extLst>
          </p:nvPr>
        </p:nvGraphicFramePr>
        <p:xfrm>
          <a:off x="13175134" y="3731851"/>
          <a:ext cx="9860741" cy="4995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57">
            <a:extLst>
              <a:ext uri="{FF2B5EF4-FFF2-40B4-BE49-F238E27FC236}">
                <a16:creationId xmlns:a16="http://schemas.microsoft.com/office/drawing/2014/main" id="{E6AB8734-645A-7379-B71C-EA7F1368E6F6}"/>
              </a:ext>
            </a:extLst>
          </p:cNvPr>
          <p:cNvSpPr txBox="1"/>
          <p:nvPr/>
        </p:nvSpPr>
        <p:spPr>
          <a:xfrm>
            <a:off x="14179317" y="9814315"/>
            <a:ext cx="778573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Some Italian airports </a:t>
            </a:r>
            <a:r>
              <a:rPr kumimoji="0" lang="en-GB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have been targeted by cyber attacks (</a:t>
            </a: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mainly DDoS</a:t>
            </a:r>
            <a:r>
              <a:rPr kumimoji="0" lang="en-GB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) perpetrated by actors with political reason linked to </a:t>
            </a: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Israelian-Palestinian conflict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9B3F031-5C00-E572-BF48-A23937223B71}"/>
              </a:ext>
            </a:extLst>
          </p:cNvPr>
          <p:cNvSpPr/>
          <p:nvPr/>
        </p:nvSpPr>
        <p:spPr>
          <a:xfrm rot="21339952">
            <a:off x="13846814" y="8973811"/>
            <a:ext cx="3334829" cy="471924"/>
          </a:xfrm>
          <a:prstGeom prst="rect">
            <a:avLst/>
          </a:prstGeom>
          <a:solidFill>
            <a:srgbClr val="00499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In </a:t>
            </a: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these</a:t>
            </a: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days…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57">
            <a:extLst>
              <a:ext uri="{FF2B5EF4-FFF2-40B4-BE49-F238E27FC236}">
                <a16:creationId xmlns:a16="http://schemas.microsoft.com/office/drawing/2014/main" id="{EA6E759C-B4A0-EED9-EECF-FD8A21CE2147}"/>
              </a:ext>
            </a:extLst>
          </p:cNvPr>
          <p:cNvSpPr txBox="1"/>
          <p:nvPr/>
        </p:nvSpPr>
        <p:spPr>
          <a:xfrm>
            <a:off x="13747409" y="2452990"/>
            <a:ext cx="871619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4995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Type of major cyber attacks suffered by airport operators in Q3/2023* 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004995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1B3A12F-5515-B8F4-B8E9-9F38E210C101}"/>
              </a:ext>
            </a:extLst>
          </p:cNvPr>
          <p:cNvSpPr/>
          <p:nvPr/>
        </p:nvSpPr>
        <p:spPr>
          <a:xfrm rot="5400000">
            <a:off x="8342928" y="6966944"/>
            <a:ext cx="9163370" cy="60548"/>
          </a:xfrm>
          <a:prstGeom prst="rect">
            <a:avLst/>
          </a:prstGeom>
          <a:solidFill>
            <a:srgbClr val="004995"/>
          </a:solidFill>
          <a:ln w="12700" cap="flat">
            <a:solidFill>
              <a:srgbClr val="00499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7EFF3803-161D-D7C8-2947-1312C3951840}"/>
              </a:ext>
            </a:extLst>
          </p:cNvPr>
          <p:cNvSpPr txBox="1"/>
          <p:nvPr/>
        </p:nvSpPr>
        <p:spPr>
          <a:xfrm>
            <a:off x="-917071" y="2551790"/>
            <a:ext cx="1466448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4995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Main cyber threats for Aviation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004995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57">
            <a:extLst>
              <a:ext uri="{FF2B5EF4-FFF2-40B4-BE49-F238E27FC236}">
                <a16:creationId xmlns:a16="http://schemas.microsoft.com/office/drawing/2014/main" id="{082A4DAE-06AB-22BE-01AC-76FE3D14135B}"/>
              </a:ext>
            </a:extLst>
          </p:cNvPr>
          <p:cNvSpPr txBox="1"/>
          <p:nvPr/>
        </p:nvSpPr>
        <p:spPr>
          <a:xfrm>
            <a:off x="944089" y="5382138"/>
            <a:ext cx="518400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Ransomware </a:t>
            </a:r>
            <a:r>
              <a:rPr kumimoji="0" lang="en-GB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remains one of the most persistent and </a:t>
            </a:r>
            <a:r>
              <a:rPr kumimoji="0" lang="en-GB" sz="28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impactfull</a:t>
            </a:r>
            <a:r>
              <a:rPr lang="en-GB" sz="2800" dirty="0">
                <a:solidFill>
                  <a:srgbClr val="000000"/>
                </a:solidFill>
              </a:rPr>
              <a:t> </a:t>
            </a:r>
            <a:r>
              <a:rPr kumimoji="0" lang="en-GB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threat 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0" name="TextBox 57">
            <a:extLst>
              <a:ext uri="{FF2B5EF4-FFF2-40B4-BE49-F238E27FC236}">
                <a16:creationId xmlns:a16="http://schemas.microsoft.com/office/drawing/2014/main" id="{B7AFD7ED-A2B0-8466-7AEC-942E90C0956F}"/>
              </a:ext>
            </a:extLst>
          </p:cNvPr>
          <p:cNvSpPr txBox="1"/>
          <p:nvPr/>
        </p:nvSpPr>
        <p:spPr>
          <a:xfrm>
            <a:off x="7161063" y="9016247"/>
            <a:ext cx="518400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Cyber espionage</a:t>
            </a:r>
            <a:r>
              <a:rPr kumimoji="0" lang="en-GB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is persistent. This troubling trend highlights the potential impact these a</a:t>
            </a: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ttacks can have on national security and critical services.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1" name="TextBox 57">
            <a:extLst>
              <a:ext uri="{FF2B5EF4-FFF2-40B4-BE49-F238E27FC236}">
                <a16:creationId xmlns:a16="http://schemas.microsoft.com/office/drawing/2014/main" id="{D66EC81D-B2AE-52F9-C3AA-5423CEC3CB8F}"/>
              </a:ext>
            </a:extLst>
          </p:cNvPr>
          <p:cNvSpPr txBox="1"/>
          <p:nvPr/>
        </p:nvSpPr>
        <p:spPr>
          <a:xfrm>
            <a:off x="7161063" y="5382138"/>
            <a:ext cx="518400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Phishing </a:t>
            </a:r>
            <a:r>
              <a:rPr kumimoji="0" lang="en-GB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remains actual and has increased sophisticated variants and techniques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9A55D92E-9E37-7EC7-AF91-240C303A71EA}"/>
              </a:ext>
            </a:extLst>
          </p:cNvPr>
          <p:cNvSpPr txBox="1"/>
          <p:nvPr/>
        </p:nvSpPr>
        <p:spPr>
          <a:xfrm>
            <a:off x="944089" y="9016247"/>
            <a:ext cx="518400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DDoS attacks are rising</a:t>
            </a:r>
            <a:r>
              <a:rPr kumimoji="0" lang="en-GB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often launched by hacktivists / Nation State actors highlight the evolving threat landscape for this critical sector</a:t>
            </a: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95197FC9-4A3C-C19B-9E5F-232B4C13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536" y="3556367"/>
            <a:ext cx="1511939" cy="151193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563B9FE6-D3CC-A136-783F-D0C04AC4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705" y="3556366"/>
            <a:ext cx="1670449" cy="1511939"/>
          </a:xfrm>
          <a:prstGeom prst="rect">
            <a:avLst/>
          </a:prstGeom>
        </p:spPr>
      </p:pic>
      <p:pic>
        <p:nvPicPr>
          <p:cNvPr id="37" name="Elemento grafico 36" descr="Programmatore (maschile) con riempimento a tinta unita">
            <a:extLst>
              <a:ext uri="{FF2B5EF4-FFF2-40B4-BE49-F238E27FC236}">
                <a16:creationId xmlns:a16="http://schemas.microsoft.com/office/drawing/2014/main" id="{2AC32C0F-E152-41DD-41AB-01D14F6B0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8637" y="7379795"/>
            <a:ext cx="1512003" cy="1512000"/>
          </a:xfrm>
          <a:prstGeom prst="rect">
            <a:avLst/>
          </a:prstGeom>
        </p:spPr>
      </p:pic>
      <p:pic>
        <p:nvPicPr>
          <p:cNvPr id="40" name="Elemento grafico 39" descr="Detective (maschile) con riempimento a tinta unita">
            <a:extLst>
              <a:ext uri="{FF2B5EF4-FFF2-40B4-BE49-F238E27FC236}">
                <a16:creationId xmlns:a16="http://schemas.microsoft.com/office/drawing/2014/main" id="{002E858B-6027-BA9C-152A-848B42ADAA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36705" y="7465157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17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The evolution of the cyber threat evolves with the advent of new technologies...</a:t>
            </a:r>
            <a:endParaRPr lang="it-IT" sz="4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45F2B-CAAF-CC02-E82F-B835B4BD106E}"/>
              </a:ext>
            </a:extLst>
          </p:cNvPr>
          <p:cNvSpPr/>
          <p:nvPr/>
        </p:nvSpPr>
        <p:spPr>
          <a:xfrm>
            <a:off x="701348" y="5802056"/>
            <a:ext cx="10944000" cy="266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01262B34-45E7-E0E8-45FE-0654E7B330C9}"/>
              </a:ext>
            </a:extLst>
          </p:cNvPr>
          <p:cNvSpPr/>
          <p:nvPr/>
        </p:nvSpPr>
        <p:spPr>
          <a:xfrm>
            <a:off x="701348" y="2543631"/>
            <a:ext cx="10944000" cy="284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2648A79F-B0A8-E26B-B9C3-4E1F16BA5350}"/>
              </a:ext>
            </a:extLst>
          </p:cNvPr>
          <p:cNvSpPr/>
          <p:nvPr/>
        </p:nvSpPr>
        <p:spPr>
          <a:xfrm>
            <a:off x="12212796" y="5802056"/>
            <a:ext cx="11012652" cy="266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A01E3DD1-663F-0094-45CD-833A3E38452C}"/>
              </a:ext>
            </a:extLst>
          </p:cNvPr>
          <p:cNvSpPr/>
          <p:nvPr/>
        </p:nvSpPr>
        <p:spPr>
          <a:xfrm>
            <a:off x="12212796" y="2543631"/>
            <a:ext cx="11012652" cy="284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4EA6E3A-DDB6-63DC-D84A-F85F810DD894}"/>
              </a:ext>
            </a:extLst>
          </p:cNvPr>
          <p:cNvSpPr txBox="1"/>
          <p:nvPr/>
        </p:nvSpPr>
        <p:spPr>
          <a:xfrm>
            <a:off x="3475572" y="2621964"/>
            <a:ext cx="544703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Cloud	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A9B4D-8787-AAA8-C27D-B9B7E15D7DE9}"/>
              </a:ext>
            </a:extLst>
          </p:cNvPr>
          <p:cNvSpPr txBox="1"/>
          <p:nvPr/>
        </p:nvSpPr>
        <p:spPr>
          <a:xfrm>
            <a:off x="12340296" y="3243317"/>
            <a:ext cx="10757651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This new technology will allow </a:t>
            </a:r>
            <a:r>
              <a:rPr lang="en-US" sz="2000" b="1" dirty="0">
                <a:solidFill>
                  <a:srgbClr val="000000"/>
                </a:solidFill>
              </a:rPr>
              <a:t>distributed sharing of information </a:t>
            </a:r>
            <a:r>
              <a:rPr lang="en-US" sz="2000" dirty="0">
                <a:solidFill>
                  <a:srgbClr val="000000"/>
                </a:solidFill>
              </a:rPr>
              <a:t>without the need for a central control and verification entity.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By using the features of a computer network of nodes the blockchain allows you to </a:t>
            </a:r>
            <a:r>
              <a:rPr lang="en-US" sz="2000" b="1" dirty="0">
                <a:solidFill>
                  <a:srgbClr val="000000"/>
                </a:solidFill>
              </a:rPr>
              <a:t>update the information uniquely and securely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b="1" dirty="0">
                <a:solidFill>
                  <a:srgbClr val="000000"/>
                </a:solidFill>
              </a:rPr>
              <a:t>Its use could improve the management and traceability of access, suppliers, passenger data and airport operations</a:t>
            </a:r>
            <a:r>
              <a:rPr lang="it-IT" sz="2000" b="1" dirty="0">
                <a:solidFill>
                  <a:srgbClr val="000000"/>
                </a:solidFill>
              </a:rPr>
              <a:t>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614B5-096B-B1A7-13BC-22708D5E6B1D}"/>
              </a:ext>
            </a:extLst>
          </p:cNvPr>
          <p:cNvSpPr txBox="1"/>
          <p:nvPr/>
        </p:nvSpPr>
        <p:spPr>
          <a:xfrm>
            <a:off x="13027642" y="2621964"/>
            <a:ext cx="938295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0000"/>
                </a:solidFill>
              </a:rPr>
              <a:t>Blockchain</a:t>
            </a:r>
            <a:endParaRPr lang="it-IT" sz="3200" dirty="0">
              <a:solidFill>
                <a:srgbClr val="000000"/>
              </a:solidFill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6DFFF725-88B5-E180-FE53-09C6EC69F4E6}"/>
              </a:ext>
            </a:extLst>
          </p:cNvPr>
          <p:cNvSpPr txBox="1"/>
          <p:nvPr/>
        </p:nvSpPr>
        <p:spPr>
          <a:xfrm>
            <a:off x="1402791" y="6635317"/>
            <a:ext cx="9609766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</a:rPr>
              <a:t>IoT </a:t>
            </a:r>
            <a:r>
              <a:rPr lang="en-US" sz="2000" dirty="0">
                <a:solidFill>
                  <a:srgbClr val="000000"/>
                </a:solidFill>
              </a:rPr>
              <a:t>is based on the idea of </a:t>
            </a:r>
            <a:r>
              <a:rPr lang="en-US" sz="2000" b="1" dirty="0">
                <a:solidFill>
                  <a:srgbClr val="000000"/>
                </a:solidFill>
              </a:rPr>
              <a:t>"intelligent" interconnected objects to exchange the information </a:t>
            </a:r>
            <a:r>
              <a:rPr lang="en-US" sz="2000" dirty="0">
                <a:solidFill>
                  <a:srgbClr val="000000"/>
                </a:solidFill>
              </a:rPr>
              <a:t>held, collected and/or processed</a:t>
            </a:r>
            <a:r>
              <a:rPr lang="it-IT" sz="2000" dirty="0">
                <a:solidFill>
                  <a:srgbClr val="000000"/>
                </a:solidFill>
              </a:rPr>
              <a:t>. </a:t>
            </a:r>
            <a:r>
              <a:rPr lang="en-US" sz="2000" dirty="0">
                <a:solidFill>
                  <a:srgbClr val="000000"/>
                </a:solidFill>
              </a:rPr>
              <a:t>Some of its uses in the airport sector can be: </a:t>
            </a:r>
            <a:r>
              <a:rPr lang="en-US" sz="2000" b="1" dirty="0">
                <a:solidFill>
                  <a:srgbClr val="000000"/>
                </a:solidFill>
              </a:rPr>
              <a:t>predictive maintenance through sensors, air traffic and runway management and weather forecasts.</a:t>
            </a:r>
          </a:p>
          <a:p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9A8F4130-BBD2-BF9D-183C-F5449C291B90}"/>
              </a:ext>
            </a:extLst>
          </p:cNvPr>
          <p:cNvSpPr txBox="1"/>
          <p:nvPr/>
        </p:nvSpPr>
        <p:spPr>
          <a:xfrm>
            <a:off x="1863630" y="5859949"/>
            <a:ext cx="867092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200" b="1">
                <a:solidFill>
                  <a:srgbClr val="000000"/>
                </a:solidFill>
              </a:rPr>
              <a:t>Internet of </a:t>
            </a:r>
            <a:r>
              <a:rPr lang="it-IT" sz="3200" b="1" err="1">
                <a:solidFill>
                  <a:srgbClr val="000000"/>
                </a:solidFill>
              </a:rPr>
              <a:t>Things</a:t>
            </a:r>
            <a:r>
              <a:rPr lang="it-IT" sz="3200" b="1">
                <a:solidFill>
                  <a:srgbClr val="000000"/>
                </a:solidFill>
              </a:rPr>
              <a:t> (IoT)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60674559-863E-A6D7-6419-D062E7233E0D}"/>
              </a:ext>
            </a:extLst>
          </p:cNvPr>
          <p:cNvSpPr txBox="1"/>
          <p:nvPr/>
        </p:nvSpPr>
        <p:spPr>
          <a:xfrm>
            <a:off x="13027639" y="6499932"/>
            <a:ext cx="9382960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</a:rPr>
              <a:t>The field of robotics ranges from the simplest domestic assistant </a:t>
            </a:r>
            <a:r>
              <a:rPr lang="en-US" sz="2000" b="1" dirty="0">
                <a:solidFill>
                  <a:srgbClr val="000000"/>
                </a:solidFill>
              </a:rPr>
              <a:t>to huge industrial plants</a:t>
            </a:r>
            <a:r>
              <a:rPr lang="en-US" sz="2000" b="0" dirty="0">
                <a:solidFill>
                  <a:srgbClr val="000000"/>
                </a:solidFill>
              </a:rPr>
              <a:t>.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Today robots perform specific tasks, automatically reproducing and streamlining human work</a:t>
            </a:r>
            <a:r>
              <a:rPr lang="it-IT" sz="2000" b="1" dirty="0">
                <a:solidFill>
                  <a:srgbClr val="000000"/>
                </a:solidFill>
              </a:rPr>
              <a:t>. </a:t>
            </a:r>
            <a:r>
              <a:rPr lang="en-US" sz="2000" b="1" dirty="0">
                <a:solidFill>
                  <a:srgbClr val="000000"/>
                </a:solidFill>
              </a:rPr>
              <a:t>Its uses can be many: passenger service robots, cleaning and maintenance robots, safety and monitoring (e.g. through the use of drones).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9753CE21-646B-80E1-5047-23B67EC55818}"/>
              </a:ext>
            </a:extLst>
          </p:cNvPr>
          <p:cNvSpPr txBox="1"/>
          <p:nvPr/>
        </p:nvSpPr>
        <p:spPr>
          <a:xfrm>
            <a:off x="15435329" y="5853798"/>
            <a:ext cx="456758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+mj-lt"/>
              </a:rPr>
              <a:t>Robotics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D6A3D3F8-FB1A-9038-C775-B6280396C95C}"/>
              </a:ext>
            </a:extLst>
          </p:cNvPr>
          <p:cNvSpPr txBox="1"/>
          <p:nvPr/>
        </p:nvSpPr>
        <p:spPr>
          <a:xfrm>
            <a:off x="1458207" y="3243317"/>
            <a:ext cx="955435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Data storage capacity continues to grow, and the adoption of cloud-based services is increasing. Among the main benefits of this model is cost efficiency, scalability and flexibility.</a:t>
            </a:r>
          </a:p>
          <a:p>
            <a:endParaRPr lang="it-IT" sz="2000" dirty="0">
              <a:solidFill>
                <a:srgbClr val="000000"/>
              </a:solidFill>
            </a:endParaRP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16A1E806-E053-EEEA-1A1C-192EE3D6A71C}"/>
              </a:ext>
            </a:extLst>
          </p:cNvPr>
          <p:cNvGrpSpPr/>
          <p:nvPr/>
        </p:nvGrpSpPr>
        <p:grpSpPr>
          <a:xfrm>
            <a:off x="12170219" y="2308251"/>
            <a:ext cx="900000" cy="900000"/>
            <a:chOff x="17545836" y="2224680"/>
            <a:chExt cx="900000" cy="900000"/>
          </a:xfrm>
        </p:grpSpPr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DB4DBB59-FE48-0D6A-D056-25A071254554}"/>
                </a:ext>
              </a:extLst>
            </p:cNvPr>
            <p:cNvSpPr/>
            <p:nvPr/>
          </p:nvSpPr>
          <p:spPr>
            <a:xfrm>
              <a:off x="17545836" y="2224680"/>
              <a:ext cx="900000" cy="900000"/>
            </a:xfrm>
            <a:prstGeom prst="ellipse">
              <a:avLst/>
            </a:prstGeom>
            <a:solidFill>
              <a:srgbClr val="085395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8" name="Elemento grafico 27" descr="Collegamento con riempimento a tinta unita">
              <a:extLst>
                <a:ext uri="{FF2B5EF4-FFF2-40B4-BE49-F238E27FC236}">
                  <a16:creationId xmlns:a16="http://schemas.microsoft.com/office/drawing/2014/main" id="{3F4A2815-AF3F-1337-D07E-3D0263FEB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671416" y="2374953"/>
              <a:ext cx="648000" cy="648000"/>
            </a:xfrm>
            <a:prstGeom prst="rect">
              <a:avLst/>
            </a:prstGeom>
          </p:spPr>
        </p:pic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96B686EA-4920-C69F-7F10-6BAED88329A5}"/>
              </a:ext>
            </a:extLst>
          </p:cNvPr>
          <p:cNvGrpSpPr/>
          <p:nvPr/>
        </p:nvGrpSpPr>
        <p:grpSpPr>
          <a:xfrm>
            <a:off x="12169799" y="5543477"/>
            <a:ext cx="900000" cy="900000"/>
            <a:chOff x="17213324" y="7093793"/>
            <a:chExt cx="900000" cy="900000"/>
          </a:xfrm>
        </p:grpSpPr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8CCF0211-053A-54D3-B760-1321ED44B88A}"/>
                </a:ext>
              </a:extLst>
            </p:cNvPr>
            <p:cNvSpPr/>
            <p:nvPr/>
          </p:nvSpPr>
          <p:spPr>
            <a:xfrm>
              <a:off x="17213324" y="7093793"/>
              <a:ext cx="900000" cy="900000"/>
            </a:xfrm>
            <a:prstGeom prst="ellipse">
              <a:avLst/>
            </a:prstGeom>
            <a:solidFill>
              <a:srgbClr val="085395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0" name="Elemento grafico 29" descr="Mano robotica con riempimento a tinta unita">
              <a:extLst>
                <a:ext uri="{FF2B5EF4-FFF2-40B4-BE49-F238E27FC236}">
                  <a16:creationId xmlns:a16="http://schemas.microsoft.com/office/drawing/2014/main" id="{8F96B038-C5F7-5EE8-E535-3761F822E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0321" y="7193402"/>
              <a:ext cx="648000" cy="648000"/>
            </a:xfrm>
            <a:prstGeom prst="rect">
              <a:avLst/>
            </a:prstGeom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6F51BD65-75B8-21A2-268C-8C048C31F2EB}"/>
              </a:ext>
            </a:extLst>
          </p:cNvPr>
          <p:cNvGrpSpPr/>
          <p:nvPr/>
        </p:nvGrpSpPr>
        <p:grpSpPr>
          <a:xfrm>
            <a:off x="729056" y="5543477"/>
            <a:ext cx="900000" cy="900000"/>
            <a:chOff x="5693293" y="7093794"/>
            <a:chExt cx="900000" cy="900000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27AD62C9-C767-4912-4AF9-FEE4775E1C1F}"/>
                </a:ext>
              </a:extLst>
            </p:cNvPr>
            <p:cNvSpPr/>
            <p:nvPr/>
          </p:nvSpPr>
          <p:spPr>
            <a:xfrm>
              <a:off x="5693293" y="7093794"/>
              <a:ext cx="900000" cy="900000"/>
            </a:xfrm>
            <a:prstGeom prst="ellipse">
              <a:avLst/>
            </a:prstGeom>
            <a:solidFill>
              <a:srgbClr val="085395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2" name="Elemento grafico 31" descr="Lavora da Wi-Fi di casa con riempimento a tinta unita">
              <a:extLst>
                <a:ext uri="{FF2B5EF4-FFF2-40B4-BE49-F238E27FC236}">
                  <a16:creationId xmlns:a16="http://schemas.microsoft.com/office/drawing/2014/main" id="{E057EF2D-7AA5-6DA3-CF1E-20B164E08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10492" y="7219793"/>
              <a:ext cx="648000" cy="648000"/>
            </a:xfrm>
            <a:prstGeom prst="rect">
              <a:avLst/>
            </a:prstGeom>
          </p:spPr>
        </p:pic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1979ACBF-A309-02E4-BFB4-E3F4E0896E9A}"/>
              </a:ext>
            </a:extLst>
          </p:cNvPr>
          <p:cNvGrpSpPr/>
          <p:nvPr/>
        </p:nvGrpSpPr>
        <p:grpSpPr>
          <a:xfrm>
            <a:off x="701348" y="2308251"/>
            <a:ext cx="900000" cy="900000"/>
            <a:chOff x="5972042" y="2224681"/>
            <a:chExt cx="900000" cy="900000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5588BACF-FB55-2408-E985-11FC5525623E}"/>
                </a:ext>
              </a:extLst>
            </p:cNvPr>
            <p:cNvSpPr/>
            <p:nvPr/>
          </p:nvSpPr>
          <p:spPr>
            <a:xfrm>
              <a:off x="5972042" y="2224681"/>
              <a:ext cx="900000" cy="900000"/>
            </a:xfrm>
            <a:prstGeom prst="ellipse">
              <a:avLst/>
            </a:prstGeom>
            <a:solidFill>
              <a:srgbClr val="085395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4" name="Elemento grafico 33" descr="Sincronizzazione cloud con riempimento a tinta unita">
              <a:extLst>
                <a:ext uri="{FF2B5EF4-FFF2-40B4-BE49-F238E27FC236}">
                  <a16:creationId xmlns:a16="http://schemas.microsoft.com/office/drawing/2014/main" id="{4EC14BCB-311C-99AC-0DF2-A09ECA65E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08240" y="2324280"/>
              <a:ext cx="648000" cy="648000"/>
            </a:xfrm>
            <a:prstGeom prst="rect">
              <a:avLst/>
            </a:prstGeom>
          </p:spPr>
        </p:pic>
      </p:grpSp>
      <p:sp>
        <p:nvSpPr>
          <p:cNvPr id="39" name="Rectangle: Rounded Corners 1">
            <a:extLst>
              <a:ext uri="{FF2B5EF4-FFF2-40B4-BE49-F238E27FC236}">
                <a16:creationId xmlns:a16="http://schemas.microsoft.com/office/drawing/2014/main" id="{8BFC64FB-406A-EF53-F912-B6251D8E62BB}"/>
              </a:ext>
            </a:extLst>
          </p:cNvPr>
          <p:cNvSpPr/>
          <p:nvPr/>
        </p:nvSpPr>
        <p:spPr>
          <a:xfrm>
            <a:off x="729056" y="8827424"/>
            <a:ext cx="10944000" cy="266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47C8BF13-ACB0-54E3-0E53-24A64BE45B5D}"/>
              </a:ext>
            </a:extLst>
          </p:cNvPr>
          <p:cNvSpPr/>
          <p:nvPr/>
        </p:nvSpPr>
        <p:spPr>
          <a:xfrm>
            <a:off x="12240504" y="8827424"/>
            <a:ext cx="11012652" cy="2664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 cap="flat">
            <a:solidFill>
              <a:srgbClr val="00499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2D04514B-353F-46D4-51F3-D493B416D472}"/>
              </a:ext>
            </a:extLst>
          </p:cNvPr>
          <p:cNvSpPr txBox="1"/>
          <p:nvPr/>
        </p:nvSpPr>
        <p:spPr>
          <a:xfrm>
            <a:off x="729056" y="9524500"/>
            <a:ext cx="11012652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The</a:t>
            </a:r>
            <a:r>
              <a:rPr lang="en-US" sz="2000" b="1" dirty="0">
                <a:solidFill>
                  <a:srgbClr val="000000"/>
                </a:solidFill>
              </a:rPr>
              <a:t> growing need for processing power </a:t>
            </a:r>
            <a:r>
              <a:rPr lang="en-US" sz="2000" dirty="0">
                <a:solidFill>
                  <a:srgbClr val="000000"/>
                </a:solidFill>
              </a:rPr>
              <a:t>will lead to increased adoption of edge computing architectures, which can provide </a:t>
            </a:r>
            <a:r>
              <a:rPr lang="en-US" sz="2000" b="1" dirty="0">
                <a:solidFill>
                  <a:srgbClr val="000000"/>
                </a:solidFill>
              </a:rPr>
              <a:t>lower latency and higher performance</a:t>
            </a:r>
            <a:r>
              <a:rPr lang="en-US" sz="2000" dirty="0">
                <a:solidFill>
                  <a:srgbClr val="000000"/>
                </a:solidFill>
              </a:rPr>
              <a:t>. In airport facilities this type of technology </a:t>
            </a:r>
            <a:r>
              <a:rPr lang="en-US" sz="2000" b="1" dirty="0">
                <a:solidFill>
                  <a:srgbClr val="000000"/>
                </a:solidFill>
              </a:rPr>
              <a:t>can facilitate real-time traffic, surveillance and security data analysis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id="{0C9E8CD0-F117-9046-24A5-5FDB29B60525}"/>
              </a:ext>
            </a:extLst>
          </p:cNvPr>
          <p:cNvSpPr txBox="1"/>
          <p:nvPr/>
        </p:nvSpPr>
        <p:spPr>
          <a:xfrm>
            <a:off x="1891338" y="8885317"/>
            <a:ext cx="867092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200" b="1">
                <a:solidFill>
                  <a:srgbClr val="000000"/>
                </a:solidFill>
              </a:rPr>
              <a:t>Edge computing 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7D43E84F-0376-65F8-9CF8-8B7194DB86BA}"/>
              </a:ext>
            </a:extLst>
          </p:cNvPr>
          <p:cNvSpPr txBox="1"/>
          <p:nvPr/>
        </p:nvSpPr>
        <p:spPr>
          <a:xfrm>
            <a:off x="12269580" y="9525300"/>
            <a:ext cx="1095449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000" b="0" dirty="0">
                <a:solidFill>
                  <a:srgbClr val="000000"/>
                </a:solidFill>
              </a:rPr>
              <a:t>Immersive </a:t>
            </a:r>
            <a:r>
              <a:rPr lang="it-IT" sz="2000" b="0" dirty="0" err="1">
                <a:solidFill>
                  <a:srgbClr val="000000"/>
                </a:solidFill>
              </a:rPr>
              <a:t>technologies</a:t>
            </a:r>
            <a:r>
              <a:rPr lang="it-IT" sz="2000" b="0" dirty="0">
                <a:solidFill>
                  <a:srgbClr val="000000"/>
                </a:solidFill>
              </a:rPr>
              <a:t> </a:t>
            </a:r>
            <a:r>
              <a:rPr lang="it-IT" sz="2000" b="0" dirty="0" err="1">
                <a:solidFill>
                  <a:srgbClr val="000000"/>
                </a:solidFill>
              </a:rPr>
              <a:t>delivering</a:t>
            </a:r>
            <a:r>
              <a:rPr lang="it-IT" sz="2000" b="0" dirty="0">
                <a:solidFill>
                  <a:srgbClr val="000000"/>
                </a:solidFill>
              </a:rPr>
              <a:t> </a:t>
            </a:r>
            <a:r>
              <a:rPr lang="it-IT" sz="2000" b="1" dirty="0">
                <a:solidFill>
                  <a:srgbClr val="000000"/>
                </a:solidFill>
              </a:rPr>
              <a:t>interactive </a:t>
            </a:r>
            <a:r>
              <a:rPr lang="it-IT" sz="2000" b="1" dirty="0" err="1">
                <a:solidFill>
                  <a:srgbClr val="000000"/>
                </a:solidFill>
              </a:rPr>
              <a:t>digital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experiences</a:t>
            </a:r>
            <a:r>
              <a:rPr lang="it-IT" sz="2000" b="1" dirty="0">
                <a:solidFill>
                  <a:srgbClr val="000000"/>
                </a:solidFill>
              </a:rPr>
              <a:t>. </a:t>
            </a:r>
            <a:r>
              <a:rPr lang="en-US" sz="2000" dirty="0">
                <a:solidFill>
                  <a:srgbClr val="000000"/>
                </a:solidFill>
              </a:rPr>
              <a:t>They differ in their field and scope of use (e.g. </a:t>
            </a:r>
            <a:r>
              <a:rPr lang="en-US" sz="2000" b="1" dirty="0">
                <a:solidFill>
                  <a:srgbClr val="000000"/>
                </a:solidFill>
              </a:rPr>
              <a:t>through VR glasses, devices, or monitors</a:t>
            </a:r>
            <a:r>
              <a:rPr lang="en-US" sz="2000" dirty="0">
                <a:solidFill>
                  <a:srgbClr val="000000"/>
                </a:solidFill>
              </a:rPr>
              <a:t>), effectively creating a </a:t>
            </a:r>
            <a:r>
              <a:rPr lang="en-US" sz="2000" b="1" dirty="0">
                <a:solidFill>
                  <a:srgbClr val="000000"/>
                </a:solidFill>
              </a:rPr>
              <a:t>digital world</a:t>
            </a:r>
            <a:r>
              <a:rPr lang="it-IT" sz="2000" dirty="0">
                <a:solidFill>
                  <a:srgbClr val="000000"/>
                </a:solidFill>
              </a:rPr>
              <a:t>.</a:t>
            </a:r>
            <a:r>
              <a:rPr lang="en-US" sz="2000" dirty="0">
                <a:solidFill>
                  <a:srgbClr val="000000"/>
                </a:solidFill>
              </a:rPr>
              <a:t> Today VR and AR are used for </a:t>
            </a:r>
            <a:r>
              <a:rPr lang="en-US" sz="2000" b="1" dirty="0">
                <a:solidFill>
                  <a:srgbClr val="000000"/>
                </a:solidFill>
              </a:rPr>
              <a:t>personnel training (flight and ground), for passenger orientation and also for entertainment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69EC2F58-2398-FC85-6164-7420457CB625}"/>
              </a:ext>
            </a:extLst>
          </p:cNvPr>
          <p:cNvSpPr txBox="1"/>
          <p:nvPr/>
        </p:nvSpPr>
        <p:spPr>
          <a:xfrm>
            <a:off x="14658746" y="8871544"/>
            <a:ext cx="6176161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Virtual and augmented reality</a:t>
            </a:r>
            <a:endParaRPr lang="en-US" sz="3200" b="1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6" name="Oval 11">
            <a:extLst>
              <a:ext uri="{FF2B5EF4-FFF2-40B4-BE49-F238E27FC236}">
                <a16:creationId xmlns:a16="http://schemas.microsoft.com/office/drawing/2014/main" id="{08B54A8B-72F7-45C3-5C3E-7EEE885E03B6}"/>
              </a:ext>
            </a:extLst>
          </p:cNvPr>
          <p:cNvSpPr/>
          <p:nvPr/>
        </p:nvSpPr>
        <p:spPr>
          <a:xfrm>
            <a:off x="12197507" y="8568845"/>
            <a:ext cx="900000" cy="900000"/>
          </a:xfrm>
          <a:prstGeom prst="ellipse">
            <a:avLst/>
          </a:prstGeom>
          <a:solidFill>
            <a:srgbClr val="085395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Oval 10">
            <a:extLst>
              <a:ext uri="{FF2B5EF4-FFF2-40B4-BE49-F238E27FC236}">
                <a16:creationId xmlns:a16="http://schemas.microsoft.com/office/drawing/2014/main" id="{6DC79C13-07F4-65DE-C32C-FDC88C3B01FB}"/>
              </a:ext>
            </a:extLst>
          </p:cNvPr>
          <p:cNvSpPr/>
          <p:nvPr/>
        </p:nvSpPr>
        <p:spPr>
          <a:xfrm>
            <a:off x="756764" y="8568845"/>
            <a:ext cx="900000" cy="900000"/>
          </a:xfrm>
          <a:prstGeom prst="ellipse">
            <a:avLst/>
          </a:prstGeom>
          <a:solidFill>
            <a:srgbClr val="085395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2" name="Elemento grafico 51" descr="Visore per la realtà virtuale con riempimento a tinta unita">
            <a:extLst>
              <a:ext uri="{FF2B5EF4-FFF2-40B4-BE49-F238E27FC236}">
                <a16:creationId xmlns:a16="http://schemas.microsoft.com/office/drawing/2014/main" id="{DE864CB6-EBC5-45D1-8BFE-04BB49FE4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33858" y="8632374"/>
            <a:ext cx="792000" cy="792000"/>
          </a:xfrm>
          <a:prstGeom prst="rect">
            <a:avLst/>
          </a:prstGeom>
        </p:spPr>
      </p:pic>
      <p:pic>
        <p:nvPicPr>
          <p:cNvPr id="54" name="Elemento grafico 53" descr="Internet con riempimento a tinta unita">
            <a:extLst>
              <a:ext uri="{FF2B5EF4-FFF2-40B4-BE49-F238E27FC236}">
                <a16:creationId xmlns:a16="http://schemas.microsoft.com/office/drawing/2014/main" id="{6D97679B-1DA4-4766-3783-65863C03F7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325" y="8628406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15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439727"/>
            <a:ext cx="22086061" cy="7193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…in particular with the current trend: AI systems.</a:t>
            </a:r>
          </a:p>
          <a:p>
            <a:endParaRPr lang="it-IT" sz="48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6778EEA-CA6E-896E-5F69-1FA82F1A7886}"/>
              </a:ext>
            </a:extLst>
          </p:cNvPr>
          <p:cNvSpPr txBox="1"/>
          <p:nvPr/>
        </p:nvSpPr>
        <p:spPr>
          <a:xfrm>
            <a:off x="889000" y="2116948"/>
            <a:ext cx="22346030" cy="3172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39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3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599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7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5998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1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397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596" algn="ctr" defTabSz="243833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AI has become a buzzword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 the tech industry,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but what is it really?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AI is a way to make machines "smart" by teaching them to learn and adapt based on data. 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This technology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has a vast array of applications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including aviation</a:t>
            </a:r>
            <a:r>
              <a:rPr lang="en-GB" sz="3200" dirty="0">
                <a:solidFill>
                  <a:srgbClr val="000000"/>
                </a:solidFill>
              </a:rPr>
              <a:t> -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where it adds an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exciting new dimension to cybersecurity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integration of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AI into aviation operations has the potential to revolutionize the industry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with applications in everything from maintenance and logistics to improving flight safety.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7CABF1B-F903-71AD-7140-CE419C5270A3}"/>
              </a:ext>
            </a:extLst>
          </p:cNvPr>
          <p:cNvGrpSpPr/>
          <p:nvPr/>
        </p:nvGrpSpPr>
        <p:grpSpPr>
          <a:xfrm>
            <a:off x="1589728" y="5558118"/>
            <a:ext cx="5405823" cy="6436658"/>
            <a:chOff x="1589728" y="5558118"/>
            <a:chExt cx="5405823" cy="6436658"/>
          </a:xfrm>
        </p:grpSpPr>
        <p:sp>
          <p:nvSpPr>
            <p:cNvPr id="58" name="Arrow: Pentagon 57">
              <a:extLst>
                <a:ext uri="{FF2B5EF4-FFF2-40B4-BE49-F238E27FC236}">
                  <a16:creationId xmlns:a16="http://schemas.microsoft.com/office/drawing/2014/main" id="{32CF107D-2257-41E2-4E02-331A16A51B93}"/>
                </a:ext>
              </a:extLst>
            </p:cNvPr>
            <p:cNvSpPr/>
            <p:nvPr/>
          </p:nvSpPr>
          <p:spPr>
            <a:xfrm>
              <a:off x="1589728" y="5558118"/>
              <a:ext cx="5405823" cy="6436658"/>
            </a:xfrm>
            <a:prstGeom prst="homePlate">
              <a:avLst>
                <a:gd name="adj" fmla="val 13848"/>
              </a:avLst>
            </a:prstGeom>
            <a:noFill/>
            <a:ln w="12700" cap="flat">
              <a:solidFill>
                <a:srgbClr val="034B9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B50B38D-3B67-8224-6605-C555576D54ED}"/>
                </a:ext>
              </a:extLst>
            </p:cNvPr>
            <p:cNvSpPr txBox="1"/>
            <p:nvPr/>
          </p:nvSpPr>
          <p:spPr>
            <a:xfrm>
              <a:off x="1589728" y="5698906"/>
              <a:ext cx="4572000" cy="6124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800" b="1" dirty="0">
                  <a:solidFill>
                    <a:srgbClr val="004995"/>
                  </a:solidFill>
                </a:rPr>
                <a:t>Potential Benefits of AI in Aviation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  <a:p>
              <a:pPr marL="0" marR="0" lvl="0" indent="0" algn="ctr" defTabSz="243833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AI can enable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pilots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to make faster,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more informed decisions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and better ensure passenger safety. It also has the potential to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optimize flight routes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and minimize fuel use and introduce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more efficiency on how airports plan infrastructure occupancy and turn-around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5273FA9-133A-DF30-1A80-9186023EA37A}"/>
              </a:ext>
            </a:extLst>
          </p:cNvPr>
          <p:cNvGrpSpPr/>
          <p:nvPr/>
        </p:nvGrpSpPr>
        <p:grpSpPr>
          <a:xfrm>
            <a:off x="17645501" y="5549157"/>
            <a:ext cx="5405823" cy="6436658"/>
            <a:chOff x="17645501" y="5549157"/>
            <a:chExt cx="5405823" cy="6436658"/>
          </a:xfrm>
        </p:grpSpPr>
        <p:sp>
          <p:nvSpPr>
            <p:cNvPr id="59" name="Arrow: Pentagon 58">
              <a:extLst>
                <a:ext uri="{FF2B5EF4-FFF2-40B4-BE49-F238E27FC236}">
                  <a16:creationId xmlns:a16="http://schemas.microsoft.com/office/drawing/2014/main" id="{16730B8E-7EAD-50D0-0779-40D76D76B901}"/>
                </a:ext>
              </a:extLst>
            </p:cNvPr>
            <p:cNvSpPr/>
            <p:nvPr/>
          </p:nvSpPr>
          <p:spPr>
            <a:xfrm flipH="1">
              <a:off x="17645501" y="5549157"/>
              <a:ext cx="5405823" cy="6436658"/>
            </a:xfrm>
            <a:prstGeom prst="homePlate">
              <a:avLst>
                <a:gd name="adj" fmla="val 13848"/>
              </a:avLst>
            </a:prstGeom>
            <a:noFill/>
            <a:ln w="12700" cap="flat">
              <a:solidFill>
                <a:srgbClr val="034B9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300E7A8-7B7A-1A2A-C3C0-F6095ECDEAD6}"/>
                </a:ext>
              </a:extLst>
            </p:cNvPr>
            <p:cNvSpPr txBox="1"/>
            <p:nvPr/>
          </p:nvSpPr>
          <p:spPr>
            <a:xfrm>
              <a:off x="18304406" y="5698906"/>
              <a:ext cx="4572000" cy="6124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ctr" defTabSz="243833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4995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Key Challenges and Concerns in Implementing AI in Aviation</a:t>
              </a:r>
            </a:p>
            <a:p>
              <a:pPr marL="0" marR="0" lvl="0" indent="0" algn="ctr" defTabSz="243833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Despite the potential benefits, there are still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significant challenges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to implementing AI in aviation, including data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privacy concerns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and the need to ensure that AI systems are trustworthy and 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secured against unauthorized access and cyber threats.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A368B5-719B-FF9E-4FE4-A6F300C2C94E}"/>
              </a:ext>
            </a:extLst>
          </p:cNvPr>
          <p:cNvGrpSpPr/>
          <p:nvPr/>
        </p:nvGrpSpPr>
        <p:grpSpPr>
          <a:xfrm>
            <a:off x="6436659" y="5834444"/>
            <a:ext cx="11767686" cy="5853678"/>
            <a:chOff x="6436659" y="5220484"/>
            <a:chExt cx="11767686" cy="585367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C6BF137-08B4-6FA4-61EC-41154FBE7DF2}"/>
                </a:ext>
              </a:extLst>
            </p:cNvPr>
            <p:cNvSpPr/>
            <p:nvPr/>
          </p:nvSpPr>
          <p:spPr>
            <a:xfrm>
              <a:off x="6436659" y="5220484"/>
              <a:ext cx="11767686" cy="585367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34B9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9B215C-B84A-828A-E162-76B129993892}"/>
                </a:ext>
              </a:extLst>
            </p:cNvPr>
            <p:cNvGrpSpPr/>
            <p:nvPr/>
          </p:nvGrpSpPr>
          <p:grpSpPr>
            <a:xfrm>
              <a:off x="6829711" y="5693517"/>
              <a:ext cx="10724578" cy="5004245"/>
              <a:chOff x="5896076" y="4894282"/>
              <a:chExt cx="12976740" cy="6660649"/>
            </a:xfrm>
          </p:grpSpPr>
          <p:cxnSp>
            <p:nvCxnSpPr>
              <p:cNvPr id="101" name="Connettore a gomito 100">
                <a:extLst>
                  <a:ext uri="{FF2B5EF4-FFF2-40B4-BE49-F238E27FC236}">
                    <a16:creationId xmlns:a16="http://schemas.microsoft.com/office/drawing/2014/main" id="{CC113281-F841-2278-ABDC-7131A65BA0F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015289" y="8424975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2" name="Connettore a gomito 101">
                <a:extLst>
                  <a:ext uri="{FF2B5EF4-FFF2-40B4-BE49-F238E27FC236}">
                    <a16:creationId xmlns:a16="http://schemas.microsoft.com/office/drawing/2014/main" id="{344DCC9C-9D50-79AD-F59C-BD995880A08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378487" y="9774875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7" name="Connettore a gomito 106">
                <a:extLst>
                  <a:ext uri="{FF2B5EF4-FFF2-40B4-BE49-F238E27FC236}">
                    <a16:creationId xmlns:a16="http://schemas.microsoft.com/office/drawing/2014/main" id="{3B9D8FB1-C8D2-C137-8339-51C32545AE3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9378486" y="5457314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8" name="Connettore a gomito 107">
                <a:extLst>
                  <a:ext uri="{FF2B5EF4-FFF2-40B4-BE49-F238E27FC236}">
                    <a16:creationId xmlns:a16="http://schemas.microsoft.com/office/drawing/2014/main" id="{092F8EFD-B058-23E6-EDAA-A19C25C8D69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9015935" y="6640958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9" name="Connettore a gomito 118">
                <a:extLst>
                  <a:ext uri="{FF2B5EF4-FFF2-40B4-BE49-F238E27FC236}">
                    <a16:creationId xmlns:a16="http://schemas.microsoft.com/office/drawing/2014/main" id="{FE5F524A-839A-9F93-C456-2965A3CC374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3481794" y="8424975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0" name="Connettore a gomito 119">
                <a:extLst>
                  <a:ext uri="{FF2B5EF4-FFF2-40B4-BE49-F238E27FC236}">
                    <a16:creationId xmlns:a16="http://schemas.microsoft.com/office/drawing/2014/main" id="{4EACF9E4-678C-C6C0-80CC-6204F3CEF14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3099194" y="9774875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1" name="Connettore a gomito 120">
                <a:extLst>
                  <a:ext uri="{FF2B5EF4-FFF2-40B4-BE49-F238E27FC236}">
                    <a16:creationId xmlns:a16="http://schemas.microsoft.com/office/drawing/2014/main" id="{186FB4C9-ABFD-FEE4-1A39-E2217731981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3099194" y="5416699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Connettore a gomito 121">
                <a:extLst>
                  <a:ext uri="{FF2B5EF4-FFF2-40B4-BE49-F238E27FC236}">
                    <a16:creationId xmlns:a16="http://schemas.microsoft.com/office/drawing/2014/main" id="{AC53F6F5-3AC8-87C3-0183-64990ACBAC8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3482439" y="6640958"/>
                <a:ext cx="2032106" cy="1080000"/>
              </a:xfrm>
              <a:prstGeom prst="bentConnector3">
                <a:avLst/>
              </a:prstGeom>
              <a:noFill/>
              <a:ln w="76200" cap="flat">
                <a:solidFill>
                  <a:srgbClr val="3EA6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3" name="TextBox 57">
                <a:extLst>
                  <a:ext uri="{FF2B5EF4-FFF2-40B4-BE49-F238E27FC236}">
                    <a16:creationId xmlns:a16="http://schemas.microsoft.com/office/drawing/2014/main" id="{01D93DF5-3108-5749-0364-EE2918986746}"/>
                  </a:ext>
                </a:extLst>
              </p:cNvPr>
              <p:cNvSpPr txBox="1"/>
              <p:nvPr/>
            </p:nvSpPr>
            <p:spPr>
              <a:xfrm>
                <a:off x="6527257" y="4938425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Security and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detection</a:t>
                </a:r>
                <a:endParaRPr kumimoji="0" lang="it-IT" sz="2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24" name="TextBox 57">
                <a:extLst>
                  <a:ext uri="{FF2B5EF4-FFF2-40B4-BE49-F238E27FC236}">
                    <a16:creationId xmlns:a16="http://schemas.microsoft.com/office/drawing/2014/main" id="{CD2CF137-0BE7-B52A-21DB-559B10B74B0E}"/>
                  </a:ext>
                </a:extLst>
              </p:cNvPr>
              <p:cNvSpPr txBox="1"/>
              <p:nvPr/>
            </p:nvSpPr>
            <p:spPr>
              <a:xfrm>
                <a:off x="6045788" y="6131757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Air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traffic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management</a:t>
                </a:r>
              </a:p>
            </p:txBody>
          </p:sp>
          <p:sp>
            <p:nvSpPr>
              <p:cNvPr id="125" name="TextBox 57">
                <a:extLst>
                  <a:ext uri="{FF2B5EF4-FFF2-40B4-BE49-F238E27FC236}">
                    <a16:creationId xmlns:a16="http://schemas.microsoft.com/office/drawing/2014/main" id="{D3B1CDDF-7233-2EE7-2F5B-8A084709862A}"/>
                  </a:ext>
                </a:extLst>
              </p:cNvPr>
              <p:cNvSpPr txBox="1"/>
              <p:nvPr/>
            </p:nvSpPr>
            <p:spPr>
              <a:xfrm>
                <a:off x="6241327" y="8941858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Resource management</a:t>
                </a:r>
              </a:p>
            </p:txBody>
          </p:sp>
          <p:sp>
            <p:nvSpPr>
              <p:cNvPr id="126" name="TextBox 57">
                <a:extLst>
                  <a:ext uri="{FF2B5EF4-FFF2-40B4-BE49-F238E27FC236}">
                    <a16:creationId xmlns:a16="http://schemas.microsoft.com/office/drawing/2014/main" id="{0901E174-B8AF-86EA-BBD4-122F1236F62E}"/>
                  </a:ext>
                </a:extLst>
              </p:cNvPr>
              <p:cNvSpPr txBox="1"/>
              <p:nvPr/>
            </p:nvSpPr>
            <p:spPr>
              <a:xfrm>
                <a:off x="6904846" y="10294420"/>
                <a:ext cx="2836269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Operations management</a:t>
                </a:r>
              </a:p>
            </p:txBody>
          </p:sp>
          <p:sp>
            <p:nvSpPr>
              <p:cNvPr id="127" name="TextBox 57">
                <a:extLst>
                  <a:ext uri="{FF2B5EF4-FFF2-40B4-BE49-F238E27FC236}">
                    <a16:creationId xmlns:a16="http://schemas.microsoft.com/office/drawing/2014/main" id="{FC779616-7420-E8E5-5686-144808A3E199}"/>
                  </a:ext>
                </a:extLst>
              </p:cNvPr>
              <p:cNvSpPr txBox="1"/>
              <p:nvPr/>
            </p:nvSpPr>
            <p:spPr>
              <a:xfrm>
                <a:off x="15146327" y="4894282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Baggage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handling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systems</a:t>
                </a:r>
              </a:p>
            </p:txBody>
          </p:sp>
          <p:sp>
            <p:nvSpPr>
              <p:cNvPr id="128" name="TextBox 57">
                <a:extLst>
                  <a:ext uri="{FF2B5EF4-FFF2-40B4-BE49-F238E27FC236}">
                    <a16:creationId xmlns:a16="http://schemas.microsoft.com/office/drawing/2014/main" id="{40A5F4EC-FBB6-D5EC-81B6-A58499CF16E7}"/>
                  </a:ext>
                </a:extLst>
              </p:cNvPr>
              <p:cNvSpPr txBox="1"/>
              <p:nvPr/>
            </p:nvSpPr>
            <p:spPr>
              <a:xfrm>
                <a:off x="15239667" y="6108396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Passenger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assistance</a:t>
                </a:r>
                <a:endParaRPr kumimoji="0" lang="it-IT" sz="2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29" name="TextBox 57">
                <a:extLst>
                  <a:ext uri="{FF2B5EF4-FFF2-40B4-BE49-F238E27FC236}">
                    <a16:creationId xmlns:a16="http://schemas.microsoft.com/office/drawing/2014/main" id="{70EB096F-D52F-B7FA-EC27-9C9326055D2C}"/>
                  </a:ext>
                </a:extLst>
              </p:cNvPr>
              <p:cNvSpPr txBox="1"/>
              <p:nvPr/>
            </p:nvSpPr>
            <p:spPr>
              <a:xfrm>
                <a:off x="15270974" y="8939278"/>
                <a:ext cx="3272513" cy="10377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Land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traffic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management</a:t>
                </a:r>
              </a:p>
            </p:txBody>
          </p:sp>
          <p:sp>
            <p:nvSpPr>
              <p:cNvPr id="130" name="TextBox 57">
                <a:extLst>
                  <a:ext uri="{FF2B5EF4-FFF2-40B4-BE49-F238E27FC236}">
                    <a16:creationId xmlns:a16="http://schemas.microsoft.com/office/drawing/2014/main" id="{7A6BE440-543D-0EE8-FB3B-8E45632ACD18}"/>
                  </a:ext>
                </a:extLst>
              </p:cNvPr>
              <p:cNvSpPr txBox="1"/>
              <p:nvPr/>
            </p:nvSpPr>
            <p:spPr>
              <a:xfrm>
                <a:off x="15169789" y="10066534"/>
                <a:ext cx="3272513" cy="1488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Aircraft and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runway</a:t>
                </a:r>
                <a:r>
                  <a:rPr kumimoji="0" lang="it-IT" sz="2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</a:t>
                </a:r>
                <a:r>
                  <a:rPr kumimoji="0" lang="it-IT" sz="2200" b="1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maintenance</a:t>
                </a:r>
                <a:endParaRPr kumimoji="0" lang="it-IT" sz="2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  <p:pic>
            <p:nvPicPr>
              <p:cNvPr id="136" name="Elemento grafico 135" descr="Aeroplano con riempimento a tinta unita">
                <a:extLst>
                  <a:ext uri="{FF2B5EF4-FFF2-40B4-BE49-F238E27FC236}">
                    <a16:creationId xmlns:a16="http://schemas.microsoft.com/office/drawing/2014/main" id="{5300A80C-AA69-3C09-E3D5-D5F0D800C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96076" y="6125609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38" name="Elemento grafico 137" descr="Lente di ingrandimento con riempimento a tinta unita">
                <a:extLst>
                  <a:ext uri="{FF2B5EF4-FFF2-40B4-BE49-F238E27FC236}">
                    <a16:creationId xmlns:a16="http://schemas.microsoft.com/office/drawing/2014/main" id="{EAED0D6D-A3DE-DA38-3579-9F89C4C02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27257" y="4955972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40" name="Elemento grafico 139" descr="Cicli con persone con riempimento a tinta unita">
                <a:extLst>
                  <a:ext uri="{FF2B5EF4-FFF2-40B4-BE49-F238E27FC236}">
                    <a16:creationId xmlns:a16="http://schemas.microsoft.com/office/drawing/2014/main" id="{8D0C5B4E-9BF3-F3F6-441C-68D6FA67D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45401" y="8999323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42" name="Elemento grafico 141" descr="Cerchi con frecce con riempimento a tinta unita">
                <a:extLst>
                  <a:ext uri="{FF2B5EF4-FFF2-40B4-BE49-F238E27FC236}">
                    <a16:creationId xmlns:a16="http://schemas.microsoft.com/office/drawing/2014/main" id="{D9601AA2-983E-B5A6-34B6-DD047B71D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50202" y="10397676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44" name="Elemento grafico 143" descr="Singolo ingranaggio con riempimento a tinta unita">
                <a:extLst>
                  <a:ext uri="{FF2B5EF4-FFF2-40B4-BE49-F238E27FC236}">
                    <a16:creationId xmlns:a16="http://schemas.microsoft.com/office/drawing/2014/main" id="{3261D720-2E39-A50C-8EC8-571304D1E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356661" y="10353532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46" name="Elemento grafico 145" descr="Automobile con riempimento a tinta unita">
                <a:extLst>
                  <a:ext uri="{FF2B5EF4-FFF2-40B4-BE49-F238E27FC236}">
                    <a16:creationId xmlns:a16="http://schemas.microsoft.com/office/drawing/2014/main" id="{1B5D1C98-83FF-876C-05D3-3104FBE09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8201428" y="9017968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48" name="Elemento grafico 147" descr="Valigia con riempimento a tinta unita">
                <a:extLst>
                  <a:ext uri="{FF2B5EF4-FFF2-40B4-BE49-F238E27FC236}">
                    <a16:creationId xmlns:a16="http://schemas.microsoft.com/office/drawing/2014/main" id="{E5BF8FB1-21A4-4D5E-CB63-9A73D9BE8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8356661" y="4904177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150" name="Elemento grafico 149" descr="Gruppo di uomini con riempimento a tinta unita">
                <a:extLst>
                  <a:ext uri="{FF2B5EF4-FFF2-40B4-BE49-F238E27FC236}">
                    <a16:creationId xmlns:a16="http://schemas.microsoft.com/office/drawing/2014/main" id="{DBA80F51-64EF-C6D8-2E46-AE5350920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8172648" y="6129114"/>
                <a:ext cx="516155" cy="9144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4EBF7D-8B87-4D94-71FE-25AD72499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12193" y="5610398"/>
                <a:ext cx="2738906" cy="4933596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2689064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81C6A6-21AA-38E9-E7D3-869E0108BA6F}"/>
              </a:ext>
            </a:extLst>
          </p:cNvPr>
          <p:cNvSpPr>
            <a:spLocks/>
          </p:cNvSpPr>
          <p:nvPr/>
        </p:nvSpPr>
        <p:spPr>
          <a:xfrm>
            <a:off x="1018223" y="10091488"/>
            <a:ext cx="22051856" cy="15380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B609D-4694-2EBB-DD11-11FEAC67845D}"/>
              </a:ext>
            </a:extLst>
          </p:cNvPr>
          <p:cNvSpPr txBox="1">
            <a:spLocks/>
          </p:cNvSpPr>
          <p:nvPr/>
        </p:nvSpPr>
        <p:spPr>
          <a:xfrm>
            <a:off x="949814" y="1500995"/>
            <a:ext cx="22086061" cy="658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 fontScale="97500" lnSpcReduction="10000"/>
          </a:bodyPr>
          <a:lstStyle>
            <a:lvl1pPr algn="l" defTabSz="2438369">
              <a:lnSpc>
                <a:spcPct val="80000"/>
              </a:lnSpc>
              <a:defRPr sz="5000" b="1" spc="-171">
                <a:solidFill>
                  <a:srgbClr val="004995"/>
                </a:solidFill>
                <a:latin typeface="BERTHOLD AKZIDENZ GROTESK SUPER" panose="020B0900000000000000"/>
                <a:cs typeface="Arial" panose="020B0604020202020204" pitchFamily="34" charset="0"/>
              </a:defRPr>
            </a:lvl1pPr>
            <a:lvl2pPr indent="45720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2pPr>
            <a:lvl3pPr indent="914411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3pPr>
            <a:lvl4pPr indent="1371617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4pPr>
            <a:lvl5pPr indent="1828823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5pPr>
            <a:lvl6pPr indent="2286029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6pPr>
            <a:lvl7pPr indent="2743234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7pPr>
            <a:lvl8pPr indent="3200440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8pPr>
            <a:lvl9pPr indent="3657646" algn="l" defTabSz="2438369">
              <a:lnSpc>
                <a:spcPct val="80000"/>
              </a:lnSpc>
              <a:defRPr sz="8501" b="1" spc="-171">
                <a:solidFill>
                  <a:srgbClr val="000000"/>
                </a:solidFill>
              </a:defRPr>
            </a:lvl9pPr>
          </a:lstStyle>
          <a:p>
            <a:r>
              <a:rPr lang="en-US" sz="4800" dirty="0"/>
              <a:t>AI promises to revolutionize several sectors, as the main analysts highlight</a:t>
            </a:r>
            <a:endParaRPr lang="it-IT" sz="4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20047D-6D9D-0D29-124C-0E1B0EE019EF}"/>
              </a:ext>
            </a:extLst>
          </p:cNvPr>
          <p:cNvSpPr/>
          <p:nvPr/>
        </p:nvSpPr>
        <p:spPr>
          <a:xfrm>
            <a:off x="984018" y="3880837"/>
            <a:ext cx="22051857" cy="5757881"/>
          </a:xfrm>
          <a:prstGeom prst="rect">
            <a:avLst/>
          </a:prstGeom>
          <a:noFill/>
          <a:ln w="9525" cap="flat" cmpd="sng" algn="ctr">
            <a:solidFill>
              <a:srgbClr val="0C23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56D5EA-E427-53AA-DBBF-19BDA3CA0DE1}"/>
              </a:ext>
            </a:extLst>
          </p:cNvPr>
          <p:cNvSpPr txBox="1"/>
          <p:nvPr/>
        </p:nvSpPr>
        <p:spPr>
          <a:xfrm>
            <a:off x="9592590" y="3726811"/>
            <a:ext cx="519882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Some data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4273905D-1281-C711-90EE-EBB8C853F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888648"/>
              </p:ext>
            </p:extLst>
          </p:nvPr>
        </p:nvGraphicFramePr>
        <p:xfrm>
          <a:off x="1348125" y="4472430"/>
          <a:ext cx="2924170" cy="177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D49DCEE-3040-7087-BD0C-6084A5AFC07E}"/>
              </a:ext>
            </a:extLst>
          </p:cNvPr>
          <p:cNvSpPr txBox="1"/>
          <p:nvPr/>
        </p:nvSpPr>
        <p:spPr>
          <a:xfrm>
            <a:off x="3972149" y="4882809"/>
            <a:ext cx="18139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>
                <a:solidFill>
                  <a:srgbClr val="000000"/>
                </a:solidFill>
              </a:rPr>
              <a:t>The size of the global AI market amounted to $136.55 billion in 2022, and a </a:t>
            </a:r>
            <a:r>
              <a:rPr lang="en-US" sz="2800" b="1" kern="1200" dirty="0">
                <a:solidFill>
                  <a:srgbClr val="000000"/>
                </a:solidFill>
              </a:rPr>
              <a:t>compound annual growth rate (CAGR) of 37.3% is expected from 2023 to 2030.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7D1B45-0690-BE82-1EC2-3AB2D468827F}"/>
              </a:ext>
            </a:extLst>
          </p:cNvPr>
          <p:cNvSpPr txBox="1"/>
          <p:nvPr/>
        </p:nvSpPr>
        <p:spPr>
          <a:xfrm>
            <a:off x="3972149" y="7152442"/>
            <a:ext cx="1813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2800" kern="1200" dirty="0">
                <a:solidFill>
                  <a:srgbClr val="000000"/>
                </a:solidFill>
              </a:rPr>
              <a:t>It is estimated </a:t>
            </a:r>
            <a:r>
              <a:rPr lang="en-US" sz="2800" b="1" kern="1200" dirty="0">
                <a:solidFill>
                  <a:srgbClr val="000000"/>
                </a:solidFill>
              </a:rPr>
              <a:t>that the size of the aviation AI market will grow at a CAGR rate of 43.13% </a:t>
            </a:r>
            <a:r>
              <a:rPr lang="en-US" sz="2800" kern="1200" dirty="0">
                <a:solidFill>
                  <a:srgbClr val="000000"/>
                </a:solidFill>
              </a:rPr>
              <a:t>between 2022 and 2027. The market size is expected to increase by 3,642.91 million dollars.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FEF8D-3356-8FA5-634D-4D8C417CB727}"/>
              </a:ext>
            </a:extLst>
          </p:cNvPr>
          <p:cNvSpPr txBox="1"/>
          <p:nvPr/>
        </p:nvSpPr>
        <p:spPr>
          <a:xfrm>
            <a:off x="1348125" y="10290945"/>
            <a:ext cx="2139990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4995"/>
                </a:solidFill>
              </a:rPr>
              <a:t>Investments in artificial intelligence made in the aviation sector are growing. </a:t>
            </a:r>
          </a:p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4995"/>
                </a:solidFill>
              </a:rPr>
              <a:t>In the next few year AI will have a significant impact on significant processes for airport operations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CB4C6D-34B2-C687-7BF3-F002279A208E}"/>
              </a:ext>
            </a:extLst>
          </p:cNvPr>
          <p:cNvSpPr txBox="1"/>
          <p:nvPr/>
        </p:nvSpPr>
        <p:spPr>
          <a:xfrm>
            <a:off x="928306" y="2346635"/>
            <a:ext cx="22380267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</a:rPr>
              <a:t>In 2023, the impact of artificial intelligence (AI) is showing that this technology has </a:t>
            </a:r>
            <a:r>
              <a:rPr lang="en-US" sz="3200" b="1" dirty="0">
                <a:solidFill>
                  <a:srgbClr val="000000"/>
                </a:solidFill>
              </a:rPr>
              <a:t>enormous potential </a:t>
            </a:r>
            <a:r>
              <a:rPr lang="en-US" sz="3200" dirty="0">
                <a:solidFill>
                  <a:srgbClr val="000000"/>
                </a:solidFill>
              </a:rPr>
              <a:t>to transform the economy and </a:t>
            </a:r>
            <a:r>
              <a:rPr lang="en-US" sz="3200" b="1" dirty="0">
                <a:solidFill>
                  <a:srgbClr val="000000"/>
                </a:solidFill>
              </a:rPr>
              <a:t>transport sector</a:t>
            </a:r>
            <a:r>
              <a:rPr lang="en-US" sz="3200" dirty="0">
                <a:solidFill>
                  <a:srgbClr val="000000"/>
                </a:solidFill>
              </a:rPr>
              <a:t>.	</a:t>
            </a:r>
            <a:endParaRPr lang="it-IT" sz="3200" dirty="0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EC50B3-18EB-6B7A-6DD0-6274A99F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10" y="4939795"/>
            <a:ext cx="789508" cy="78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E0FC4DEB-48FD-F464-71E9-6FEDA900CB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221093"/>
              </p:ext>
            </p:extLst>
          </p:nvPr>
        </p:nvGraphicFramePr>
        <p:xfrm>
          <a:off x="1348125" y="6930140"/>
          <a:ext cx="2924170" cy="177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Graphic 3" descr="Take Off outline">
            <a:extLst>
              <a:ext uri="{FF2B5EF4-FFF2-40B4-BE49-F238E27FC236}">
                <a16:creationId xmlns:a16="http://schemas.microsoft.com/office/drawing/2014/main" id="{E72BA064-3FBD-D5FA-BD82-DF8F416E76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4164" y="743089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6DBD4-BB81-3912-5BCB-356AD0F49015}"/>
              </a:ext>
            </a:extLst>
          </p:cNvPr>
          <p:cNvSpPr txBox="1"/>
          <p:nvPr/>
        </p:nvSpPr>
        <p:spPr>
          <a:xfrm>
            <a:off x="3906707" y="5844031"/>
            <a:ext cx="1892516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1800" dirty="0" err="1"/>
              <a:t>Grandviewresearch</a:t>
            </a:r>
            <a:r>
              <a:rPr lang="it-IT" sz="1800" dirty="0"/>
              <a:t> Report - </a:t>
            </a:r>
            <a:r>
              <a:rPr lang="en-GB" sz="1800" dirty="0"/>
              <a:t>Artificial Intelligence Market Size, Share &amp; Trends Analysis Report By Solution, By Technology (Deep Learning, Machine Learning), By End-use, By Region, And Segment Forecasts, 2023 - 2030</a:t>
            </a:r>
            <a:endParaRPr lang="it-IT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1233D-C8BD-7EBA-3EAF-36AB5DC7196D}"/>
              </a:ext>
            </a:extLst>
          </p:cNvPr>
          <p:cNvSpPr txBox="1"/>
          <p:nvPr/>
        </p:nvSpPr>
        <p:spPr>
          <a:xfrm>
            <a:off x="3906706" y="8514916"/>
            <a:ext cx="1892516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1800" dirty="0" err="1"/>
              <a:t>Technavio</a:t>
            </a:r>
            <a:r>
              <a:rPr lang="it-IT" sz="1800" dirty="0"/>
              <a:t> Report - </a:t>
            </a:r>
            <a:r>
              <a:rPr lang="en-GB" sz="1800" dirty="0"/>
              <a:t>Artificial Intelligence (AI) in Aviation Market Analysis North </a:t>
            </a:r>
            <a:r>
              <a:rPr lang="en-GB" sz="1800" dirty="0" err="1"/>
              <a:t>America,Europe,APAC,South</a:t>
            </a:r>
            <a:r>
              <a:rPr lang="en-GB" sz="1800" dirty="0"/>
              <a:t> </a:t>
            </a:r>
            <a:r>
              <a:rPr lang="en-GB" sz="1800" dirty="0" err="1"/>
              <a:t>America,Middle</a:t>
            </a:r>
            <a:r>
              <a:rPr lang="en-GB" sz="1800" dirty="0"/>
              <a:t> East and Africa - </a:t>
            </a:r>
            <a:r>
              <a:rPr lang="en-GB" sz="1800" dirty="0" err="1"/>
              <a:t>US,China,Germany,UK,France</a:t>
            </a:r>
            <a:r>
              <a:rPr lang="en-GB" sz="1800" dirty="0"/>
              <a:t> - Size and Forecast 2023-2027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2845008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PAGES">
  <a:themeElements>
    <a:clrScheme name="BIP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C2340"/>
      </a:accent1>
      <a:accent2>
        <a:srgbClr val="DA291C"/>
      </a:accent2>
      <a:accent3>
        <a:srgbClr val="6A97BE"/>
      </a:accent3>
      <a:accent4>
        <a:srgbClr val="B1D2E4"/>
      </a:accent4>
      <a:accent5>
        <a:srgbClr val="AEA5D1"/>
      </a:accent5>
      <a:accent6>
        <a:srgbClr val="A5D4C1"/>
      </a:accent6>
      <a:hlink>
        <a:srgbClr val="DA291C"/>
      </a:hlink>
      <a:folHlink>
        <a:srgbClr val="DA291C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IP 2">
    <a:dk1>
      <a:srgbClr val="000000"/>
    </a:dk1>
    <a:lt1>
      <a:srgbClr val="FFFFFF"/>
    </a:lt1>
    <a:dk2>
      <a:srgbClr val="000000"/>
    </a:dk2>
    <a:lt2>
      <a:srgbClr val="FFFFFF"/>
    </a:lt2>
    <a:accent1>
      <a:srgbClr val="0C2340"/>
    </a:accent1>
    <a:accent2>
      <a:srgbClr val="DA291C"/>
    </a:accent2>
    <a:accent3>
      <a:srgbClr val="6A97BE"/>
    </a:accent3>
    <a:accent4>
      <a:srgbClr val="B1D2E4"/>
    </a:accent4>
    <a:accent5>
      <a:srgbClr val="AEA5D1"/>
    </a:accent5>
    <a:accent6>
      <a:srgbClr val="A5D4C1"/>
    </a:accent6>
    <a:hlink>
      <a:srgbClr val="DA291C"/>
    </a:hlink>
    <a:folHlink>
      <a:srgbClr val="DA291C"/>
    </a:folHlink>
  </a:clrScheme>
  <a:fontScheme name="Office classico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IP 2">
    <a:dk1>
      <a:srgbClr val="000000"/>
    </a:dk1>
    <a:lt1>
      <a:srgbClr val="FFFFFF"/>
    </a:lt1>
    <a:dk2>
      <a:srgbClr val="000000"/>
    </a:dk2>
    <a:lt2>
      <a:srgbClr val="FFFFFF"/>
    </a:lt2>
    <a:accent1>
      <a:srgbClr val="0C2340"/>
    </a:accent1>
    <a:accent2>
      <a:srgbClr val="DA291C"/>
    </a:accent2>
    <a:accent3>
      <a:srgbClr val="6A97BE"/>
    </a:accent3>
    <a:accent4>
      <a:srgbClr val="B1D2E4"/>
    </a:accent4>
    <a:accent5>
      <a:srgbClr val="AEA5D1"/>
    </a:accent5>
    <a:accent6>
      <a:srgbClr val="A5D4C1"/>
    </a:accent6>
    <a:hlink>
      <a:srgbClr val="DA291C"/>
    </a:hlink>
    <a:folHlink>
      <a:srgbClr val="DA291C"/>
    </a:folHlink>
  </a:clrScheme>
  <a:fontScheme name="Office classico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5A6BACBC39B49957FF60899F1FAF1" ma:contentTypeVersion="10" ma:contentTypeDescription="Create a new document." ma:contentTypeScope="" ma:versionID="71643c8df62f85ffbdd8a1eeb2e25ca5">
  <xsd:schema xmlns:xsd="http://www.w3.org/2001/XMLSchema" xmlns:xs="http://www.w3.org/2001/XMLSchema" xmlns:p="http://schemas.microsoft.com/office/2006/metadata/properties" xmlns:ns2="4325b167-203a-40ff-b0d2-83d05e4ca784" xmlns:ns3="dc4d9e30-1b77-4db3-9eae-541ef682890b" targetNamespace="http://schemas.microsoft.com/office/2006/metadata/properties" ma:root="true" ma:fieldsID="5c5fdb4d7235a8dd268624f708a04cf1" ns2:_="" ns3:_="">
    <xsd:import namespace="4325b167-203a-40ff-b0d2-83d05e4ca784"/>
    <xsd:import namespace="dc4d9e30-1b77-4db3-9eae-541ef68289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5b167-203a-40ff-b0d2-83d05e4ca7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d44de9d-8129-410f-b35a-84cf76ddb2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d9e30-1b77-4db3-9eae-541ef682890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4f8e8f3-57b0-4d35-a0b3-3ba65caaa4ea}" ma:internalName="TaxCatchAll" ma:showField="CatchAllData" ma:web="dc4d9e30-1b77-4db3-9eae-541ef68289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5b167-203a-40ff-b0d2-83d05e4ca784">
      <Terms xmlns="http://schemas.microsoft.com/office/infopath/2007/PartnerControls"/>
    </lcf76f155ced4ddcb4097134ff3c332f>
    <TaxCatchAll xmlns="dc4d9e30-1b77-4db3-9eae-541ef682890b" xsi:nil="true"/>
  </documentManagement>
</p:properties>
</file>

<file path=customXml/itemProps1.xml><?xml version="1.0" encoding="utf-8"?>
<ds:datastoreItem xmlns:ds="http://schemas.openxmlformats.org/officeDocument/2006/customXml" ds:itemID="{74635BE0-0AF3-4151-9A08-25A44AF251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C47B0E-8320-4B4B-8122-0E9DC3F4B9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5b167-203a-40ff-b0d2-83d05e4ca784"/>
    <ds:schemaRef ds:uri="dc4d9e30-1b77-4db3-9eae-541ef6828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0D55FD-2A23-452C-8974-4F5F1C524E8A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4325b167-203a-40ff-b0d2-83d05e4ca784"/>
    <ds:schemaRef ds:uri="http://schemas.microsoft.com/office/2006/documentManagement/types"/>
    <ds:schemaRef ds:uri="http://schemas.microsoft.com/office/infopath/2007/PartnerControls"/>
    <ds:schemaRef ds:uri="dc4d9e30-1b77-4db3-9eae-541ef682890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2816</Words>
  <Application>Microsoft Office PowerPoint</Application>
  <PresentationFormat>Personalizzato</PresentationFormat>
  <Paragraphs>260</Paragraphs>
  <Slides>22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41" baseType="lpstr">
      <vt:lpstr>MS PGothic</vt:lpstr>
      <vt:lpstr>Arial</vt:lpstr>
      <vt:lpstr>Arial Black</vt:lpstr>
      <vt:lpstr>Arial Narrow</vt:lpstr>
      <vt:lpstr>Berthold Akzidenz Grotesk BE</vt:lpstr>
      <vt:lpstr>BERTHOLD AKZIDENZ GROTESK SUPER</vt:lpstr>
      <vt:lpstr>BNPP Sans Light</vt:lpstr>
      <vt:lpstr>Calibri</vt:lpstr>
      <vt:lpstr>Georgia</vt:lpstr>
      <vt:lpstr>Helvetica Neue</vt:lpstr>
      <vt:lpstr>Helvetica Neue Medium</vt:lpstr>
      <vt:lpstr>Levenim MT</vt:lpstr>
      <vt:lpstr>Segoe UI</vt:lpstr>
      <vt:lpstr>Times New Roman</vt:lpstr>
      <vt:lpstr>Verdana</vt:lpstr>
      <vt:lpstr>Wingdings</vt:lpstr>
      <vt:lpstr>Wingdings 2</vt:lpstr>
      <vt:lpstr>21_BasicWhite</vt:lpstr>
      <vt:lpstr>1_PAGES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 Cesare Giovanna</dc:creator>
  <cp:lastModifiedBy>ENAC</cp:lastModifiedBy>
  <cp:revision>9</cp:revision>
  <dcterms:modified xsi:type="dcterms:W3CDTF">2023-11-10T07:39:12Z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0x010100B1F5A6BACBC39B49957FF60899F1FAF1</vt:lpwstr>
  </property>
  <property fmtid="{D5CDD505-2E9C-101B-9397-08002B2CF9AE}" pid="3" name="MSIP_Label_588cb53f-49b8-467d-8b44-b20d3df90edd_Enabled">
    <vt:lpwstr>true</vt:lpwstr>
  </property>
  <property fmtid="{D5CDD505-2E9C-101B-9397-08002B2CF9AE}" pid="4" name="MSIP_Label_588cb53f-49b8-467d-8b44-b20d3df90edd_SetDate">
    <vt:lpwstr>2022-03-15T14:59:50Z</vt:lpwstr>
  </property>
  <property fmtid="{D5CDD505-2E9C-101B-9397-08002B2CF9AE}" pid="5" name="MSIP_Label_588cb53f-49b8-467d-8b44-b20d3df90edd_Method">
    <vt:lpwstr>Standard</vt:lpwstr>
  </property>
  <property fmtid="{D5CDD505-2E9C-101B-9397-08002B2CF9AE}" pid="6" name="MSIP_Label_588cb53f-49b8-467d-8b44-b20d3df90edd_Name">
    <vt:lpwstr>Informazione Pubblica</vt:lpwstr>
  </property>
  <property fmtid="{D5CDD505-2E9C-101B-9397-08002B2CF9AE}" pid="7" name="MSIP_Label_588cb53f-49b8-467d-8b44-b20d3df90edd_SiteId">
    <vt:lpwstr>d680ba78-c065-4d95-b77a-7cd884bde504</vt:lpwstr>
  </property>
  <property fmtid="{D5CDD505-2E9C-101B-9397-08002B2CF9AE}" pid="8" name="MSIP_Label_588cb53f-49b8-467d-8b44-b20d3df90edd_ActionId">
    <vt:lpwstr>45823e13-486e-49bd-9d76-de357dd11a74</vt:lpwstr>
  </property>
  <property fmtid="{D5CDD505-2E9C-101B-9397-08002B2CF9AE}" pid="9" name="MSIP_Label_588cb53f-49b8-467d-8b44-b20d3df90edd_ContentBits">
    <vt:lpwstr>0</vt:lpwstr>
  </property>
  <property fmtid="{D5CDD505-2E9C-101B-9397-08002B2CF9AE}" pid="10" name="MediaServiceImageTags">
    <vt:lpwstr/>
  </property>
</Properties>
</file>